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65" r:id="rId2"/>
    <p:sldId id="623" r:id="rId3"/>
    <p:sldId id="624" r:id="rId4"/>
    <p:sldId id="628" r:id="rId5"/>
    <p:sldId id="625" r:id="rId6"/>
    <p:sldId id="627" r:id="rId7"/>
    <p:sldId id="612" r:id="rId8"/>
    <p:sldId id="557" r:id="rId9"/>
    <p:sldId id="558" r:id="rId10"/>
    <p:sldId id="579" r:id="rId11"/>
    <p:sldId id="561" r:id="rId12"/>
    <p:sldId id="565" r:id="rId13"/>
    <p:sldId id="566" r:id="rId14"/>
    <p:sldId id="260" r:id="rId15"/>
    <p:sldId id="596" r:id="rId16"/>
    <p:sldId id="593" r:id="rId17"/>
    <p:sldId id="597" r:id="rId18"/>
    <p:sldId id="606" r:id="rId19"/>
    <p:sldId id="604" r:id="rId20"/>
    <p:sldId id="605" r:id="rId21"/>
    <p:sldId id="607" r:id="rId22"/>
    <p:sldId id="608" r:id="rId23"/>
    <p:sldId id="610" r:id="rId24"/>
    <p:sldId id="267" r:id="rId25"/>
    <p:sldId id="580" r:id="rId26"/>
    <p:sldId id="547" r:id="rId27"/>
    <p:sldId id="581" r:id="rId28"/>
    <p:sldId id="264" r:id="rId29"/>
    <p:sldId id="629" r:id="rId30"/>
    <p:sldId id="577" r:id="rId31"/>
    <p:sldId id="56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56" userDrawn="1">
          <p15:clr>
            <a:srgbClr val="A4A3A4"/>
          </p15:clr>
        </p15:guide>
        <p15:guide id="2" pos="27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43"/>
    <p:restoredTop sz="60482"/>
  </p:normalViewPr>
  <p:slideViewPr>
    <p:cSldViewPr snapToGrid="0" snapToObjects="1">
      <p:cViewPr varScale="1">
        <p:scale>
          <a:sx n="116" d="100"/>
          <a:sy n="116" d="100"/>
        </p:scale>
        <p:origin x="208" y="368"/>
      </p:cViewPr>
      <p:guideLst>
        <p:guide orient="horz" pos="1056"/>
        <p:guide pos="278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png>
</file>

<file path=ppt/media/image12.tiff>
</file>

<file path=ppt/media/image13.png>
</file>

<file path=ppt/media/image14.png>
</file>

<file path=ppt/media/image15.png>
</file>

<file path=ppt/media/image16.png>
</file>

<file path=ppt/media/image17.jpeg>
</file>

<file path=ppt/media/image18.tiff>
</file>

<file path=ppt/media/image19.tiff>
</file>

<file path=ppt/media/image2.tiff>
</file>

<file path=ppt/media/image20.tiff>
</file>

<file path=ppt/media/image3.tiff>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5BD3C9-261B-844C-8713-F84B31F112A9}" type="datetimeFigureOut">
              <a:rPr lang="en-US" smtClean="0"/>
              <a:t>7/15/21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BF0530-8FFA-B64C-9A1A-E1928636B235}" type="slidenum">
              <a:rPr lang="en-US" smtClean="0"/>
              <a:t>‹#›</a:t>
            </a:fld>
            <a:endParaRPr lang="en-US"/>
          </a:p>
        </p:txBody>
      </p:sp>
    </p:spTree>
    <p:extLst>
      <p:ext uri="{BB962C8B-B14F-4D97-AF65-F5344CB8AC3E}">
        <p14:creationId xmlns:p14="http://schemas.microsoft.com/office/powerpoint/2010/main" val="23049051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to start off this talk by briefly talking about relationships between soil nitrogen, leaf nitrogen, and leaf level photosynthetic capacity.</a:t>
            </a:r>
          </a:p>
          <a:p>
            <a:endParaRPr lang="en-US" dirty="0"/>
          </a:p>
          <a:p>
            <a:r>
              <a:rPr lang="en-US" dirty="0"/>
              <a:t>First, I want to talk about relationships between leaf nitrogen and leaf-level photosynthetic capacity</a:t>
            </a:r>
          </a:p>
          <a:p>
            <a:endParaRPr lang="en-US" dirty="0"/>
          </a:p>
          <a:p>
            <a:r>
              <a:rPr lang="en-US" dirty="0"/>
              <a:t>This figure is from John Evans’ work in 1989 on relationships between leaf nitrogen and C3 photosynthesis.</a:t>
            </a:r>
          </a:p>
          <a:p>
            <a:endParaRPr lang="en-US" dirty="0"/>
          </a:p>
          <a:p>
            <a:r>
              <a:rPr lang="en-US" dirty="0"/>
              <a:t>On the x-axis is total leaf nitrogen, measured on a leaf area basis and on the y-axis is light-saturated photosynthesis, also measured on an area basis</a:t>
            </a:r>
          </a:p>
          <a:p>
            <a:endParaRPr lang="en-US" dirty="0"/>
          </a:p>
          <a:p>
            <a:r>
              <a:rPr lang="en-US" dirty="0"/>
              <a:t>The different shaped points represent different C3 species.</a:t>
            </a:r>
          </a:p>
          <a:p>
            <a:endParaRPr lang="en-US" dirty="0"/>
          </a:p>
          <a:p>
            <a:r>
              <a:rPr lang="en-US" dirty="0"/>
              <a:t>You can see that within each species, there is generally a tightly correlated and positive relationship between leaf nitrogen and light saturated photosynthesis</a:t>
            </a:r>
          </a:p>
          <a:p>
            <a:endParaRPr lang="en-US" dirty="0"/>
          </a:p>
          <a:p>
            <a:r>
              <a:rPr lang="en-US" dirty="0"/>
              <a:t>This is because a rather large fraction of leaf nitrogen gets allocated toward enzymes, such as Rubisco, that move photosynthetic reactions forward</a:t>
            </a:r>
          </a:p>
        </p:txBody>
      </p:sp>
      <p:sp>
        <p:nvSpPr>
          <p:cNvPr id="4" name="Slide Number Placeholder 3"/>
          <p:cNvSpPr>
            <a:spLocks noGrp="1"/>
          </p:cNvSpPr>
          <p:nvPr>
            <p:ph type="sldNum" sz="quarter" idx="5"/>
          </p:nvPr>
        </p:nvSpPr>
        <p:spPr/>
        <p:txBody>
          <a:bodyPr/>
          <a:lstStyle/>
          <a:p>
            <a:fld id="{10BF0530-8FFA-B64C-9A1A-E1928636B235}" type="slidenum">
              <a:rPr lang="en-US" smtClean="0"/>
              <a:t>2</a:t>
            </a:fld>
            <a:endParaRPr lang="en-US"/>
          </a:p>
        </p:txBody>
      </p:sp>
    </p:spTree>
    <p:extLst>
      <p:ext uri="{BB962C8B-B14F-4D97-AF65-F5344CB8AC3E}">
        <p14:creationId xmlns:p14="http://schemas.microsoft.com/office/powerpoint/2010/main" val="146126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the following field manipulation experiment to investigate whether changes in soil resource availability influenced leaf quantity/quality tradeoffs or water/nitrogen use tradeoffs.</a:t>
            </a:r>
          </a:p>
          <a:p>
            <a:endParaRPr lang="en-US" dirty="0"/>
          </a:p>
          <a:p>
            <a:r>
              <a:rPr lang="en-US" dirty="0"/>
              <a:t>Starting in 2010, our coauthor Christy Goodale set up a full-factorial nitrogen-by-sulfur field manipulation experiment at three sites in a contiguous closed canopy forest all within a 20-km radius of Ithaca, New York</a:t>
            </a:r>
          </a:p>
          <a:p>
            <a:endParaRPr lang="en-US" dirty="0"/>
          </a:p>
          <a:p>
            <a:r>
              <a:rPr lang="en-US" dirty="0"/>
              <a:t>This experiment was originally created to tease apart the impacts of soil pH change and soil nitrogen fertilization on forest ecosystem functions; </a:t>
            </a:r>
          </a:p>
          <a:p>
            <a:endParaRPr lang="en-US" dirty="0"/>
          </a:p>
          <a:p>
            <a:r>
              <a:rPr lang="en-US" dirty="0"/>
              <a:t>however, because sulfur additions acidify the soil and promote nitrogen losses over time, this system provides a unique soil nitrogen availability gradient to test our hypotheses.</a:t>
            </a:r>
          </a:p>
        </p:txBody>
      </p:sp>
      <p:sp>
        <p:nvSpPr>
          <p:cNvPr id="4" name="Slide Number Placeholder 3"/>
          <p:cNvSpPr>
            <a:spLocks noGrp="1"/>
          </p:cNvSpPr>
          <p:nvPr>
            <p:ph type="sldNum" sz="quarter" idx="5"/>
          </p:nvPr>
        </p:nvSpPr>
        <p:spPr/>
        <p:txBody>
          <a:bodyPr/>
          <a:lstStyle/>
          <a:p>
            <a:fld id="{5244E996-A8DB-CE40-87C4-176C80B5D0D6}" type="slidenum">
              <a:rPr lang="en-US" smtClean="0"/>
              <a:t>11</a:t>
            </a:fld>
            <a:endParaRPr lang="en-US"/>
          </a:p>
        </p:txBody>
      </p:sp>
    </p:spTree>
    <p:extLst>
      <p:ext uri="{BB962C8B-B14F-4D97-AF65-F5344CB8AC3E}">
        <p14:creationId xmlns:p14="http://schemas.microsoft.com/office/powerpoint/2010/main" val="13684384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collected fully sunlight canopy leaves from each of the plots using an arborist’s slingshot and used a LI-COR 6800 to measure carbon dioxide response curves</a:t>
            </a:r>
          </a:p>
        </p:txBody>
      </p:sp>
      <p:sp>
        <p:nvSpPr>
          <p:cNvPr id="4" name="Slide Number Placeholder 3"/>
          <p:cNvSpPr>
            <a:spLocks noGrp="1"/>
          </p:cNvSpPr>
          <p:nvPr>
            <p:ph type="sldNum" sz="quarter" idx="5"/>
          </p:nvPr>
        </p:nvSpPr>
        <p:spPr/>
        <p:txBody>
          <a:bodyPr/>
          <a:lstStyle/>
          <a:p>
            <a:fld id="{FC86132A-9F73-5048-ADCD-3F9CC016FE18}" type="slidenum">
              <a:rPr lang="en-US" smtClean="0"/>
              <a:t>12</a:t>
            </a:fld>
            <a:endParaRPr lang="en-US"/>
          </a:p>
        </p:txBody>
      </p:sp>
    </p:spTree>
    <p:extLst>
      <p:ext uri="{BB962C8B-B14F-4D97-AF65-F5344CB8AC3E}">
        <p14:creationId xmlns:p14="http://schemas.microsoft.com/office/powerpoint/2010/main" val="22011974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measured both leaf and whole plant traits for each collected leaf sample.</a:t>
            </a:r>
          </a:p>
          <a:p>
            <a:endParaRPr lang="en-US" dirty="0"/>
          </a:p>
          <a:p>
            <a:r>
              <a:rPr lang="en-US" dirty="0"/>
              <a:t>We extracted net photosynthesis rate at 400 ppm CO2 and estimated Rubisco carboxylation and RuBP regeneration rates using equations from Farquhar et al. (1980).</a:t>
            </a:r>
          </a:p>
          <a:p>
            <a:endParaRPr lang="en-US" dirty="0"/>
          </a:p>
          <a:p>
            <a:r>
              <a:rPr lang="en-US" dirty="0"/>
              <a:t>We also quantified leaf nitrogen per unit leaf area and combined this with photosynthetic data to estimate photosynthetic nitrogen use efficiency.</a:t>
            </a:r>
          </a:p>
          <a:p>
            <a:endParaRPr lang="en-US" dirty="0"/>
          </a:p>
          <a:p>
            <a:r>
              <a:rPr lang="en-US" dirty="0"/>
              <a:t>Finally, we measured water-use efficiency using photosynthetic and stomatal conductance data extracted from each carbon dioxide response curve </a:t>
            </a:r>
          </a:p>
          <a:p>
            <a:endParaRPr lang="en-US" dirty="0"/>
          </a:p>
          <a:p>
            <a:r>
              <a:rPr lang="en-US" dirty="0"/>
              <a:t>At the whole plant level, we measured the change in basal area between 2011 and 2019 to get an estimate of woody tissue production and estimated relative growth rate between the same years using allometrically-scaled biomass data</a:t>
            </a:r>
          </a:p>
        </p:txBody>
      </p:sp>
      <p:sp>
        <p:nvSpPr>
          <p:cNvPr id="4" name="Slide Number Placeholder 3"/>
          <p:cNvSpPr>
            <a:spLocks noGrp="1"/>
          </p:cNvSpPr>
          <p:nvPr>
            <p:ph type="sldNum" sz="quarter" idx="5"/>
          </p:nvPr>
        </p:nvSpPr>
        <p:spPr/>
        <p:txBody>
          <a:bodyPr/>
          <a:lstStyle/>
          <a:p>
            <a:fld id="{5244E996-A8DB-CE40-87C4-176C80B5D0D6}" type="slidenum">
              <a:rPr lang="en-US" smtClean="0"/>
              <a:t>13</a:t>
            </a:fld>
            <a:endParaRPr lang="en-US"/>
          </a:p>
        </p:txBody>
      </p:sp>
    </p:spTree>
    <p:extLst>
      <p:ext uri="{BB962C8B-B14F-4D97-AF65-F5344CB8AC3E}">
        <p14:creationId xmlns:p14="http://schemas.microsoft.com/office/powerpoint/2010/main" val="1984996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to orient everyone on the structure of our figures</a:t>
            </a:r>
          </a:p>
          <a:p>
            <a:endParaRPr lang="en-US" dirty="0"/>
          </a:p>
          <a:p>
            <a:r>
              <a:rPr lang="en-US" dirty="0"/>
              <a:t>Soil nitrogen availability is represented continuously on the x-axis</a:t>
            </a:r>
          </a:p>
          <a:p>
            <a:endParaRPr lang="en-US" dirty="0"/>
          </a:p>
          <a:p>
            <a:r>
              <a:rPr lang="en-US" dirty="0"/>
              <a:t>Our response variable is listed on the y-axis</a:t>
            </a:r>
          </a:p>
          <a:p>
            <a:endParaRPr lang="en-US" dirty="0"/>
          </a:p>
          <a:p>
            <a:r>
              <a:rPr lang="en-US" dirty="0"/>
              <a:t>Individual points represent individual measurements, and different colors represent species identity of that measurement</a:t>
            </a:r>
          </a:p>
          <a:p>
            <a:endParaRPr lang="en-US" dirty="0"/>
          </a:p>
          <a:p>
            <a:r>
              <a:rPr lang="en-US" dirty="0"/>
              <a:t>Finally, we include trendlines where there is a statistically significant effect of nitrogen availability on a response variable.</a:t>
            </a:r>
          </a:p>
          <a:p>
            <a:endParaRPr lang="en-US" dirty="0"/>
          </a:p>
          <a:p>
            <a:r>
              <a:rPr lang="en-US" dirty="0"/>
              <a:t>This trendline represents patterns when averaged across species, so these patterns are more reflective of a community-level pattern than a population-level pattern</a:t>
            </a:r>
          </a:p>
        </p:txBody>
      </p:sp>
      <p:sp>
        <p:nvSpPr>
          <p:cNvPr id="4" name="Slide Number Placeholder 3"/>
          <p:cNvSpPr>
            <a:spLocks noGrp="1"/>
          </p:cNvSpPr>
          <p:nvPr>
            <p:ph type="sldNum" sz="quarter" idx="5"/>
          </p:nvPr>
        </p:nvSpPr>
        <p:spPr/>
        <p:txBody>
          <a:bodyPr/>
          <a:lstStyle/>
          <a:p>
            <a:fld id="{10BF0530-8FFA-B64C-9A1A-E1928636B235}" type="slidenum">
              <a:rPr lang="en-US" smtClean="0"/>
              <a:t>14</a:t>
            </a:fld>
            <a:endParaRPr lang="en-US"/>
          </a:p>
        </p:txBody>
      </p:sp>
    </p:spTree>
    <p:extLst>
      <p:ext uri="{BB962C8B-B14F-4D97-AF65-F5344CB8AC3E}">
        <p14:creationId xmlns:p14="http://schemas.microsoft.com/office/powerpoint/2010/main" val="23126344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BF0530-8FFA-B64C-9A1A-E1928636B235}" type="slidenum">
              <a:rPr lang="en-US" smtClean="0"/>
              <a:t>15</a:t>
            </a:fld>
            <a:endParaRPr lang="en-US"/>
          </a:p>
        </p:txBody>
      </p:sp>
    </p:spTree>
    <p:extLst>
      <p:ext uri="{BB962C8B-B14F-4D97-AF65-F5344CB8AC3E}">
        <p14:creationId xmlns:p14="http://schemas.microsoft.com/office/powerpoint/2010/main" val="22303559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Soil nitrogen availability also influenced photosynthetic capacity. In this case, we refer to photosynthetic capacity as the light saturated photosynthetic rate measured at 400 ppm CO2</a:t>
            </a:r>
          </a:p>
        </p:txBody>
      </p:sp>
      <p:sp>
        <p:nvSpPr>
          <p:cNvPr id="4" name="Slide Number Placeholder 3"/>
          <p:cNvSpPr>
            <a:spLocks noGrp="1"/>
          </p:cNvSpPr>
          <p:nvPr>
            <p:ph type="sldNum" sz="quarter" idx="5"/>
          </p:nvPr>
        </p:nvSpPr>
        <p:spPr/>
        <p:txBody>
          <a:bodyPr/>
          <a:lstStyle/>
          <a:p>
            <a:fld id="{10BF0530-8FFA-B64C-9A1A-E1928636B235}" type="slidenum">
              <a:rPr lang="en-US" smtClean="0"/>
              <a:t>16</a:t>
            </a:fld>
            <a:endParaRPr lang="en-US"/>
          </a:p>
        </p:txBody>
      </p:sp>
    </p:spTree>
    <p:extLst>
      <p:ext uri="{BB962C8B-B14F-4D97-AF65-F5344CB8AC3E}">
        <p14:creationId xmlns:p14="http://schemas.microsoft.com/office/powerpoint/2010/main" val="2753146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find that soil nitrogen availability increased photosynthetic capacity when averaged across species</a:t>
            </a:r>
          </a:p>
          <a:p>
            <a:endParaRPr lang="en-US" dirty="0"/>
          </a:p>
          <a:p>
            <a:r>
              <a:rPr lang="en-US" dirty="0"/>
              <a:t>These findings could suggest that increased leaf nitrogen contributed to increased photosynthetic capacity</a:t>
            </a:r>
          </a:p>
        </p:txBody>
      </p:sp>
      <p:sp>
        <p:nvSpPr>
          <p:cNvPr id="4" name="Slide Number Placeholder 3"/>
          <p:cNvSpPr>
            <a:spLocks noGrp="1"/>
          </p:cNvSpPr>
          <p:nvPr>
            <p:ph type="sldNum" sz="quarter" idx="5"/>
          </p:nvPr>
        </p:nvSpPr>
        <p:spPr/>
        <p:txBody>
          <a:bodyPr/>
          <a:lstStyle/>
          <a:p>
            <a:fld id="{10BF0530-8FFA-B64C-9A1A-E1928636B235}" type="slidenum">
              <a:rPr lang="en-US" smtClean="0"/>
              <a:t>17</a:t>
            </a:fld>
            <a:endParaRPr lang="en-US"/>
          </a:p>
        </p:txBody>
      </p:sp>
    </p:spTree>
    <p:extLst>
      <p:ext uri="{BB962C8B-B14F-4D97-AF65-F5344CB8AC3E}">
        <p14:creationId xmlns:p14="http://schemas.microsoft.com/office/powerpoint/2010/main" val="19623099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that leaf nitrogen increased with increasing soil nitrogen availability and what we know about tradeoffs between nitrogen and water use, </a:t>
            </a:r>
          </a:p>
          <a:p>
            <a:endParaRPr lang="en-US" dirty="0"/>
          </a:p>
          <a:p>
            <a:r>
              <a:rPr lang="en-US" dirty="0"/>
              <a:t>we would expect that soil nitrogen availability would cause soil nitrogen to become relatively more abundant than water, </a:t>
            </a:r>
          </a:p>
          <a:p>
            <a:endParaRPr lang="en-US" dirty="0"/>
          </a:p>
          <a:p>
            <a:r>
              <a:rPr lang="en-US" dirty="0"/>
              <a:t>which might cause plants to trade more inefficient use of nitrogen for increasingly more efficient use of water with increasing soil nitrogen</a:t>
            </a:r>
          </a:p>
        </p:txBody>
      </p:sp>
      <p:sp>
        <p:nvSpPr>
          <p:cNvPr id="4" name="Slide Number Placeholder 3"/>
          <p:cNvSpPr>
            <a:spLocks noGrp="1"/>
          </p:cNvSpPr>
          <p:nvPr>
            <p:ph type="sldNum" sz="quarter" idx="5"/>
          </p:nvPr>
        </p:nvSpPr>
        <p:spPr/>
        <p:txBody>
          <a:bodyPr/>
          <a:lstStyle/>
          <a:p>
            <a:fld id="{10BF0530-8FFA-B64C-9A1A-E1928636B235}" type="slidenum">
              <a:rPr lang="en-US" smtClean="0"/>
              <a:t>18</a:t>
            </a:fld>
            <a:endParaRPr lang="en-US"/>
          </a:p>
        </p:txBody>
      </p:sp>
    </p:spTree>
    <p:extLst>
      <p:ext uri="{BB962C8B-B14F-4D97-AF65-F5344CB8AC3E}">
        <p14:creationId xmlns:p14="http://schemas.microsoft.com/office/powerpoint/2010/main" val="38359371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Interestingly, we observed the opposite pattern for photosynthetic nitrogen-use efficiency, where soil nitrogen availability increased photosynthetic nitrogen use efficiency.</a:t>
            </a:r>
          </a:p>
          <a:p>
            <a:endParaRPr lang="en-US" dirty="0"/>
          </a:p>
          <a:p>
            <a:r>
              <a:rPr lang="en-US" dirty="0"/>
              <a:t>This was likely driven by an increase in leaf nitrogen that corresponded with an increase in photosynthetic capacity</a:t>
            </a:r>
          </a:p>
        </p:txBody>
      </p:sp>
      <p:sp>
        <p:nvSpPr>
          <p:cNvPr id="4" name="Slide Number Placeholder 3"/>
          <p:cNvSpPr>
            <a:spLocks noGrp="1"/>
          </p:cNvSpPr>
          <p:nvPr>
            <p:ph type="sldNum" sz="quarter" idx="5"/>
          </p:nvPr>
        </p:nvSpPr>
        <p:spPr/>
        <p:txBody>
          <a:bodyPr/>
          <a:lstStyle/>
          <a:p>
            <a:fld id="{10BF0530-8FFA-B64C-9A1A-E1928636B235}" type="slidenum">
              <a:rPr lang="en-US" smtClean="0"/>
              <a:t>19</a:t>
            </a:fld>
            <a:endParaRPr lang="en-US"/>
          </a:p>
        </p:txBody>
      </p:sp>
    </p:spTree>
    <p:extLst>
      <p:ext uri="{BB962C8B-B14F-4D97-AF65-F5344CB8AC3E}">
        <p14:creationId xmlns:p14="http://schemas.microsoft.com/office/powerpoint/2010/main" val="42726532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 observed increase in photosynthetic nitrogen-use efficiency did not correspond with a shift in water-use efficiency. </a:t>
            </a:r>
          </a:p>
          <a:p>
            <a:endParaRPr lang="en-US" dirty="0"/>
          </a:p>
          <a:p>
            <a:r>
              <a:rPr lang="en-US" dirty="0"/>
              <a:t>This was observed both for intrinsic water-use efficiency (pictured in the right panel) and with foliar delta carbon 13 data, which is a more integrated measure of water-use efficiency across a leaf’s lifespan</a:t>
            </a:r>
          </a:p>
          <a:p>
            <a:endParaRPr lang="en-US" dirty="0"/>
          </a:p>
          <a:p>
            <a:r>
              <a:rPr lang="en-US" dirty="0"/>
              <a:t>Together, these findings suggest that trees in these plots are not differentially allocating nitrogen to maximize resource use, which makes sense because this is a nitrogen addition experiment in a temperate region that receives just over 900 mm of precipitation per year.</a:t>
            </a:r>
          </a:p>
          <a:p>
            <a:endParaRPr lang="en-US" dirty="0"/>
          </a:p>
          <a:p>
            <a:r>
              <a:rPr lang="en-US" dirty="0"/>
              <a:t>Therefore, it makes sense that we wouldn’t see a strong nitrogen/water use tradeoff, as both resources are not necessarily becoming increasingly limited or limiting in this system</a:t>
            </a:r>
          </a:p>
        </p:txBody>
      </p:sp>
      <p:sp>
        <p:nvSpPr>
          <p:cNvPr id="4" name="Slide Number Placeholder 3"/>
          <p:cNvSpPr>
            <a:spLocks noGrp="1"/>
          </p:cNvSpPr>
          <p:nvPr>
            <p:ph type="sldNum" sz="quarter" idx="5"/>
          </p:nvPr>
        </p:nvSpPr>
        <p:spPr/>
        <p:txBody>
          <a:bodyPr/>
          <a:lstStyle/>
          <a:p>
            <a:fld id="{10BF0530-8FFA-B64C-9A1A-E1928636B235}" type="slidenum">
              <a:rPr lang="en-US" smtClean="0"/>
              <a:t>20</a:t>
            </a:fld>
            <a:endParaRPr lang="en-US"/>
          </a:p>
        </p:txBody>
      </p:sp>
    </p:spTree>
    <p:extLst>
      <p:ext uri="{BB962C8B-B14F-4D97-AF65-F5344CB8AC3E}">
        <p14:creationId xmlns:p14="http://schemas.microsoft.com/office/powerpoint/2010/main" val="23462638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I want to talk about relationships between leaf nitrogen and soil nitrogen</a:t>
            </a:r>
          </a:p>
          <a:p>
            <a:endParaRPr lang="en-US" dirty="0"/>
          </a:p>
          <a:p>
            <a:r>
              <a:rPr lang="en-US" dirty="0"/>
              <a:t>Soil nitrogen has been shown to positively influence leaf nitrogen in a fair share of studies.</a:t>
            </a:r>
          </a:p>
          <a:p>
            <a:endParaRPr lang="en-US" dirty="0"/>
          </a:p>
          <a:p>
            <a:r>
              <a:rPr lang="en-US" dirty="0"/>
              <a:t>This figure is from a study by Jenn </a:t>
            </a:r>
            <a:r>
              <a:rPr lang="en-US" dirty="0" err="1"/>
              <a:t>Firn</a:t>
            </a:r>
            <a:r>
              <a:rPr lang="en-US" dirty="0"/>
              <a:t> in 2019 using a globally coordinated nutrient addition experiment by the name Nutrient Network.</a:t>
            </a:r>
          </a:p>
          <a:p>
            <a:endParaRPr lang="en-US" dirty="0"/>
          </a:p>
          <a:p>
            <a:r>
              <a:rPr lang="en-US" dirty="0"/>
              <a:t>In these experiments, nitrogen, phosphorus, and potassium are added in a full-factorial field manipulation in grassland systems</a:t>
            </a:r>
          </a:p>
          <a:p>
            <a:endParaRPr lang="en-US" dirty="0"/>
          </a:p>
          <a:p>
            <a:r>
              <a:rPr lang="en-US" dirty="0"/>
              <a:t>On the x-axis is the different combinations of nutrient additions, and on the y-axis is leaf nitrogen concentrations</a:t>
            </a:r>
          </a:p>
        </p:txBody>
      </p:sp>
      <p:sp>
        <p:nvSpPr>
          <p:cNvPr id="4" name="Slide Number Placeholder 3"/>
          <p:cNvSpPr>
            <a:spLocks noGrp="1"/>
          </p:cNvSpPr>
          <p:nvPr>
            <p:ph type="sldNum" sz="quarter" idx="5"/>
          </p:nvPr>
        </p:nvSpPr>
        <p:spPr/>
        <p:txBody>
          <a:bodyPr/>
          <a:lstStyle/>
          <a:p>
            <a:fld id="{10BF0530-8FFA-B64C-9A1A-E1928636B235}" type="slidenum">
              <a:rPr lang="en-US" smtClean="0"/>
              <a:t>3</a:t>
            </a:fld>
            <a:endParaRPr lang="en-US"/>
          </a:p>
        </p:txBody>
      </p:sp>
    </p:spTree>
    <p:extLst>
      <p:ext uri="{BB962C8B-B14F-4D97-AF65-F5344CB8AC3E}">
        <p14:creationId xmlns:p14="http://schemas.microsoft.com/office/powerpoint/2010/main" val="9853482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what we know about tradeoffs between leaf and whole plant nitrogen allocation, we expected that there would not be a large impact on the relative change in tree basal area or growth rate.</a:t>
            </a:r>
          </a:p>
          <a:p>
            <a:endParaRPr lang="en-US" dirty="0"/>
          </a:p>
          <a:p>
            <a:r>
              <a:rPr lang="en-US" dirty="0"/>
              <a:t>This was because we observed an increase in leaf nitrogen, which would come at the expense of whole plant nitrogen allocation.</a:t>
            </a:r>
          </a:p>
        </p:txBody>
      </p:sp>
      <p:sp>
        <p:nvSpPr>
          <p:cNvPr id="4" name="Slide Number Placeholder 3"/>
          <p:cNvSpPr>
            <a:spLocks noGrp="1"/>
          </p:cNvSpPr>
          <p:nvPr>
            <p:ph type="sldNum" sz="quarter" idx="5"/>
          </p:nvPr>
        </p:nvSpPr>
        <p:spPr/>
        <p:txBody>
          <a:bodyPr/>
          <a:lstStyle/>
          <a:p>
            <a:fld id="{10BF0530-8FFA-B64C-9A1A-E1928636B235}" type="slidenum">
              <a:rPr lang="en-US" smtClean="0"/>
              <a:t>21</a:t>
            </a:fld>
            <a:endParaRPr lang="en-US"/>
          </a:p>
        </p:txBody>
      </p:sp>
    </p:spTree>
    <p:extLst>
      <p:ext uri="{BB962C8B-B14F-4D97-AF65-F5344CB8AC3E}">
        <p14:creationId xmlns:p14="http://schemas.microsoft.com/office/powerpoint/2010/main" val="20824208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Indeed, we found that basal area generally did not change with increasing soil nitrogen availability</a:t>
            </a:r>
          </a:p>
        </p:txBody>
      </p:sp>
      <p:sp>
        <p:nvSpPr>
          <p:cNvPr id="4" name="Slide Number Placeholder 3"/>
          <p:cNvSpPr>
            <a:spLocks noGrp="1"/>
          </p:cNvSpPr>
          <p:nvPr>
            <p:ph type="sldNum" sz="quarter" idx="5"/>
          </p:nvPr>
        </p:nvSpPr>
        <p:spPr/>
        <p:txBody>
          <a:bodyPr/>
          <a:lstStyle/>
          <a:p>
            <a:fld id="{10BF0530-8FFA-B64C-9A1A-E1928636B235}" type="slidenum">
              <a:rPr lang="en-US" smtClean="0"/>
              <a:t>22</a:t>
            </a:fld>
            <a:endParaRPr lang="en-US"/>
          </a:p>
        </p:txBody>
      </p:sp>
    </p:spTree>
    <p:extLst>
      <p:ext uri="{BB962C8B-B14F-4D97-AF65-F5344CB8AC3E}">
        <p14:creationId xmlns:p14="http://schemas.microsoft.com/office/powerpoint/2010/main" val="15003544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Relative growth rate also did not change with increasing soil nitrogen availability</a:t>
            </a:r>
          </a:p>
        </p:txBody>
      </p:sp>
      <p:sp>
        <p:nvSpPr>
          <p:cNvPr id="4" name="Slide Number Placeholder 3"/>
          <p:cNvSpPr>
            <a:spLocks noGrp="1"/>
          </p:cNvSpPr>
          <p:nvPr>
            <p:ph type="sldNum" sz="quarter" idx="5"/>
          </p:nvPr>
        </p:nvSpPr>
        <p:spPr/>
        <p:txBody>
          <a:bodyPr/>
          <a:lstStyle/>
          <a:p>
            <a:fld id="{10BF0530-8FFA-B64C-9A1A-E1928636B235}" type="slidenum">
              <a:rPr lang="en-US" smtClean="0"/>
              <a:t>23</a:t>
            </a:fld>
            <a:endParaRPr lang="en-US"/>
          </a:p>
        </p:txBody>
      </p:sp>
    </p:spTree>
    <p:extLst>
      <p:ext uri="{BB962C8B-B14F-4D97-AF65-F5344CB8AC3E}">
        <p14:creationId xmlns:p14="http://schemas.microsoft.com/office/powerpoint/2010/main" val="36037732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Revisiting the two options mentioned at the beginning of this talk, we expected that soil nitrogen would increase leaf nitrogen and would allow plants to achieve similar photosynthetic rates with higher water-use efficiency</a:t>
            </a:r>
          </a:p>
        </p:txBody>
      </p:sp>
      <p:sp>
        <p:nvSpPr>
          <p:cNvPr id="4" name="Slide Number Placeholder 3"/>
          <p:cNvSpPr>
            <a:spLocks noGrp="1"/>
          </p:cNvSpPr>
          <p:nvPr>
            <p:ph type="sldNum" sz="quarter" idx="5"/>
          </p:nvPr>
        </p:nvSpPr>
        <p:spPr/>
        <p:txBody>
          <a:bodyPr/>
          <a:lstStyle/>
          <a:p>
            <a:fld id="{10BF0530-8FFA-B64C-9A1A-E1928636B235}" type="slidenum">
              <a:rPr lang="en-US" smtClean="0"/>
              <a:t>24</a:t>
            </a:fld>
            <a:endParaRPr lang="en-US"/>
          </a:p>
        </p:txBody>
      </p:sp>
    </p:spTree>
    <p:extLst>
      <p:ext uri="{BB962C8B-B14F-4D97-AF65-F5344CB8AC3E}">
        <p14:creationId xmlns:p14="http://schemas.microsoft.com/office/powerpoint/2010/main" val="18730132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while increases in soil nitrogen increased leaf nitrogen, this corresponded with an increase in nitrogen-use efficiency and did not affect water-use efficiency</a:t>
            </a:r>
          </a:p>
          <a:p>
            <a:endParaRPr lang="en-US" dirty="0"/>
          </a:p>
          <a:p>
            <a:r>
              <a:rPr lang="en-US" dirty="0"/>
              <a:t>Nitrogen-use efficiency had directionally the opposite effect than we had expected, and this is probably due to two reasons:</a:t>
            </a:r>
          </a:p>
          <a:p>
            <a:endParaRPr lang="en-US" dirty="0"/>
          </a:p>
          <a:p>
            <a:pPr marL="228600" indent="-228600">
              <a:buAutoNum type="arabicPeriod"/>
            </a:pPr>
            <a:r>
              <a:rPr lang="en-US" dirty="0"/>
              <a:t>An increase in leaf nitrogen corresponded with an increase in net photosynthesis</a:t>
            </a:r>
          </a:p>
          <a:p>
            <a:pPr marL="228600" indent="-228600">
              <a:buAutoNum type="arabicPeriod"/>
            </a:pPr>
            <a:endParaRPr lang="en-US" dirty="0"/>
          </a:p>
          <a:p>
            <a:pPr marL="228600" indent="-228600">
              <a:buAutoNum type="arabicPeriod"/>
            </a:pPr>
            <a:r>
              <a:rPr lang="en-US" dirty="0"/>
              <a:t>Nitrogen and water are not necessarily limited or limiting in this system, so we might not expect to see a strong water/nitrogen use tradeoff signature</a:t>
            </a:r>
          </a:p>
        </p:txBody>
      </p:sp>
      <p:sp>
        <p:nvSpPr>
          <p:cNvPr id="4" name="Slide Number Placeholder 3"/>
          <p:cNvSpPr>
            <a:spLocks noGrp="1"/>
          </p:cNvSpPr>
          <p:nvPr>
            <p:ph type="sldNum" sz="quarter" idx="5"/>
          </p:nvPr>
        </p:nvSpPr>
        <p:spPr/>
        <p:txBody>
          <a:bodyPr/>
          <a:lstStyle/>
          <a:p>
            <a:fld id="{10BF0530-8FFA-B64C-9A1A-E1928636B235}" type="slidenum">
              <a:rPr lang="en-US" smtClean="0"/>
              <a:t>25</a:t>
            </a:fld>
            <a:endParaRPr lang="en-US"/>
          </a:p>
        </p:txBody>
      </p:sp>
    </p:spTree>
    <p:extLst>
      <p:ext uri="{BB962C8B-B14F-4D97-AF65-F5344CB8AC3E}">
        <p14:creationId xmlns:p14="http://schemas.microsoft.com/office/powerpoint/2010/main" val="36776359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expected that whole plant growth would come at the expense of leaf nitrogen. </a:t>
            </a:r>
          </a:p>
          <a:p>
            <a:endParaRPr lang="en-US" dirty="0"/>
          </a:p>
          <a:p>
            <a:r>
              <a:rPr lang="en-US" dirty="0"/>
              <a:t>If whole plant growth experienced a strong simulation with increasing soil nitrogen availability, then leaf nitrogen would likely not change. </a:t>
            </a:r>
          </a:p>
          <a:p>
            <a:endParaRPr lang="en-US" dirty="0"/>
          </a:p>
          <a:p>
            <a:r>
              <a:rPr lang="en-US" dirty="0"/>
              <a:t>Alternatively, if leaf nitrogen increased with increasing soil nitrogen availability, then whole plant growth would likely not change</a:t>
            </a:r>
          </a:p>
        </p:txBody>
      </p:sp>
      <p:sp>
        <p:nvSpPr>
          <p:cNvPr id="4" name="Slide Number Placeholder 3"/>
          <p:cNvSpPr>
            <a:spLocks noGrp="1"/>
          </p:cNvSpPr>
          <p:nvPr>
            <p:ph type="sldNum" sz="quarter" idx="5"/>
          </p:nvPr>
        </p:nvSpPr>
        <p:spPr/>
        <p:txBody>
          <a:bodyPr/>
          <a:lstStyle/>
          <a:p>
            <a:fld id="{10BF0530-8FFA-B64C-9A1A-E1928636B235}" type="slidenum">
              <a:rPr lang="en-US" smtClean="0"/>
              <a:t>26</a:t>
            </a:fld>
            <a:endParaRPr lang="en-US"/>
          </a:p>
        </p:txBody>
      </p:sp>
    </p:spTree>
    <p:extLst>
      <p:ext uri="{BB962C8B-B14F-4D97-AF65-F5344CB8AC3E}">
        <p14:creationId xmlns:p14="http://schemas.microsoft.com/office/powerpoint/2010/main" val="27631148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Indeed, we found that soil nitrogen availability increased leaf nitrogen, but did not influence either measure of whole plant growth. </a:t>
            </a:r>
          </a:p>
          <a:p>
            <a:endParaRPr lang="en-US" dirty="0"/>
          </a:p>
          <a:p>
            <a:r>
              <a:rPr lang="en-US" dirty="0"/>
              <a:t>These patterns support previously observed tradeoffs between leaf and whole plant nitrogen allocation;</a:t>
            </a:r>
          </a:p>
          <a:p>
            <a:endParaRPr lang="en-US" dirty="0"/>
          </a:p>
          <a:p>
            <a:r>
              <a:rPr lang="en-US" dirty="0"/>
              <a:t>however, support patterns we would expect in an open canopy system</a:t>
            </a:r>
          </a:p>
        </p:txBody>
      </p:sp>
      <p:sp>
        <p:nvSpPr>
          <p:cNvPr id="4" name="Slide Number Placeholder 3"/>
          <p:cNvSpPr>
            <a:spLocks noGrp="1"/>
          </p:cNvSpPr>
          <p:nvPr>
            <p:ph type="sldNum" sz="quarter" idx="5"/>
          </p:nvPr>
        </p:nvSpPr>
        <p:spPr/>
        <p:txBody>
          <a:bodyPr/>
          <a:lstStyle/>
          <a:p>
            <a:fld id="{10BF0530-8FFA-B64C-9A1A-E1928636B235}" type="slidenum">
              <a:rPr lang="en-US" smtClean="0"/>
              <a:t>27</a:t>
            </a:fld>
            <a:endParaRPr lang="en-US"/>
          </a:p>
        </p:txBody>
      </p:sp>
    </p:spTree>
    <p:extLst>
      <p:ext uri="{BB962C8B-B14F-4D97-AF65-F5344CB8AC3E}">
        <p14:creationId xmlns:p14="http://schemas.microsoft.com/office/powerpoint/2010/main" val="21184919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first explanation for this could be that plants may overinvest in leaf nitrogen in forest systems to be more productive during high sunlight hours for top canopy leaves or </a:t>
            </a:r>
            <a:r>
              <a:rPr lang="en-US" dirty="0" err="1"/>
              <a:t>sunflecks</a:t>
            </a:r>
            <a:r>
              <a:rPr lang="en-US" dirty="0"/>
              <a:t> in intermediate or lower canopy leaves. This would allow plants to achieve high rates of photosynthesis under periods of high light and would increase their daily net carbon assimilation</a:t>
            </a:r>
          </a:p>
          <a:p>
            <a:endParaRPr lang="en-US" dirty="0"/>
          </a:p>
          <a:p>
            <a:r>
              <a:rPr lang="en-US" dirty="0"/>
              <a:t>Alternatively, this system is experiencing high rates of tree mortality due to bark disease and herbivory. This could free the canopy space to the point where trees have more accessible light than originally possible, which could cause individuals to shift their allocation strategies to </a:t>
            </a:r>
            <a:r>
              <a:rPr lang="en-US" dirty="0" err="1"/>
              <a:t>mimick</a:t>
            </a:r>
            <a:r>
              <a:rPr lang="en-US" dirty="0"/>
              <a:t> that of an open canopy system</a:t>
            </a:r>
          </a:p>
        </p:txBody>
      </p:sp>
      <p:sp>
        <p:nvSpPr>
          <p:cNvPr id="4" name="Slide Number Placeholder 3"/>
          <p:cNvSpPr>
            <a:spLocks noGrp="1"/>
          </p:cNvSpPr>
          <p:nvPr>
            <p:ph type="sldNum" sz="quarter" idx="5"/>
          </p:nvPr>
        </p:nvSpPr>
        <p:spPr/>
        <p:txBody>
          <a:bodyPr/>
          <a:lstStyle/>
          <a:p>
            <a:fld id="{10BF0530-8FFA-B64C-9A1A-E1928636B235}" type="slidenum">
              <a:rPr lang="en-US" smtClean="0"/>
              <a:t>28</a:t>
            </a:fld>
            <a:endParaRPr lang="en-US"/>
          </a:p>
        </p:txBody>
      </p:sp>
    </p:spTree>
    <p:extLst>
      <p:ext uri="{BB962C8B-B14F-4D97-AF65-F5344CB8AC3E}">
        <p14:creationId xmlns:p14="http://schemas.microsoft.com/office/powerpoint/2010/main" val="19279069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work has spawned a few questions that could be the subject of future work.</a:t>
            </a:r>
          </a:p>
          <a:p>
            <a:endParaRPr lang="en-US" dirty="0"/>
          </a:p>
          <a:p>
            <a:r>
              <a:rPr lang="en-US" dirty="0"/>
              <a:t>First,....</a:t>
            </a:r>
          </a:p>
          <a:p>
            <a:endParaRPr lang="en-US" dirty="0"/>
          </a:p>
          <a:p>
            <a:endParaRPr lang="en-US" dirty="0"/>
          </a:p>
          <a:p>
            <a:r>
              <a:rPr lang="en-US" dirty="0"/>
              <a:t>Second, ....</a:t>
            </a:r>
          </a:p>
          <a:p>
            <a:endParaRPr lang="en-US" dirty="0"/>
          </a:p>
          <a:p>
            <a:endParaRPr lang="en-US" dirty="0"/>
          </a:p>
          <a:p>
            <a:r>
              <a:rPr lang="en-US" dirty="0"/>
              <a:t>Third, ...</a:t>
            </a:r>
          </a:p>
        </p:txBody>
      </p:sp>
      <p:sp>
        <p:nvSpPr>
          <p:cNvPr id="4" name="Slide Number Placeholder 3"/>
          <p:cNvSpPr>
            <a:spLocks noGrp="1"/>
          </p:cNvSpPr>
          <p:nvPr>
            <p:ph type="sldNum" sz="quarter" idx="5"/>
          </p:nvPr>
        </p:nvSpPr>
        <p:spPr/>
        <p:txBody>
          <a:bodyPr/>
          <a:lstStyle/>
          <a:p>
            <a:fld id="{10BF0530-8FFA-B64C-9A1A-E1928636B235}" type="slidenum">
              <a:rPr lang="en-US" smtClean="0"/>
              <a:t>29</a:t>
            </a:fld>
            <a:endParaRPr lang="en-US"/>
          </a:p>
        </p:txBody>
      </p:sp>
    </p:spTree>
    <p:extLst>
      <p:ext uri="{BB962C8B-B14F-4D97-AF65-F5344CB8AC3E}">
        <p14:creationId xmlns:p14="http://schemas.microsoft.com/office/powerpoint/2010/main" val="31129451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this work could not have been done without the financial support of a USDA NIFA Award and Texas Tech University.</a:t>
            </a:r>
          </a:p>
          <a:p>
            <a:endParaRPr lang="en-US" dirty="0"/>
          </a:p>
          <a:p>
            <a:r>
              <a:rPr lang="en-US" dirty="0"/>
              <a:t>Additionally, I’d like to thank Risa, </a:t>
            </a:r>
            <a:r>
              <a:rPr lang="en-US" dirty="0" err="1"/>
              <a:t>Omair</a:t>
            </a:r>
            <a:r>
              <a:rPr lang="en-US" dirty="0"/>
              <a:t>, and </a:t>
            </a:r>
            <a:r>
              <a:rPr lang="en-US" dirty="0" err="1"/>
              <a:t>Romin</a:t>
            </a:r>
            <a:r>
              <a:rPr lang="en-US" dirty="0"/>
              <a:t> for their help with securing housing and/or assisting with field work.</a:t>
            </a:r>
          </a:p>
          <a:p>
            <a:endParaRPr lang="en-US" dirty="0"/>
          </a:p>
          <a:p>
            <a:r>
              <a:rPr lang="en-US" dirty="0"/>
              <a:t>Finally, I would like to thank members of the </a:t>
            </a:r>
            <a:r>
              <a:rPr lang="en-US" dirty="0" err="1"/>
              <a:t>Schwilk</a:t>
            </a:r>
            <a:r>
              <a:rPr lang="en-US" dirty="0"/>
              <a:t> and van </a:t>
            </a:r>
            <a:r>
              <a:rPr lang="en-US" dirty="0" err="1"/>
              <a:t>Gestel</a:t>
            </a:r>
            <a:r>
              <a:rPr lang="en-US" dirty="0"/>
              <a:t> labs for feedback on data analysis and Dr. </a:t>
            </a:r>
            <a:r>
              <a:rPr lang="en-US" dirty="0" err="1"/>
              <a:t>Lizz</a:t>
            </a:r>
            <a:r>
              <a:rPr lang="en-US" dirty="0"/>
              <a:t> Waring for being a sounding board of my many ideas</a:t>
            </a:r>
          </a:p>
        </p:txBody>
      </p:sp>
      <p:sp>
        <p:nvSpPr>
          <p:cNvPr id="4" name="Slide Number Placeholder 3"/>
          <p:cNvSpPr>
            <a:spLocks noGrp="1"/>
          </p:cNvSpPr>
          <p:nvPr>
            <p:ph type="sldNum" sz="quarter" idx="5"/>
          </p:nvPr>
        </p:nvSpPr>
        <p:spPr/>
        <p:txBody>
          <a:bodyPr/>
          <a:lstStyle/>
          <a:p>
            <a:fld id="{FC86132A-9F73-5048-ADCD-3F9CC016FE18}" type="slidenum">
              <a:rPr lang="en-US" smtClean="0"/>
              <a:t>30</a:t>
            </a:fld>
            <a:endParaRPr lang="en-US"/>
          </a:p>
        </p:txBody>
      </p:sp>
    </p:spTree>
    <p:extLst>
      <p:ext uri="{BB962C8B-B14F-4D97-AF65-F5344CB8AC3E}">
        <p14:creationId xmlns:p14="http://schemas.microsoft.com/office/powerpoint/2010/main" val="203994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that there is a pretty obvious increase in leaf nitrogen content in plots that receive nitrogen fertilizer regardless of potassium and phosphorus combinations</a:t>
            </a:r>
          </a:p>
        </p:txBody>
      </p:sp>
      <p:sp>
        <p:nvSpPr>
          <p:cNvPr id="4" name="Slide Number Placeholder 3"/>
          <p:cNvSpPr>
            <a:spLocks noGrp="1"/>
          </p:cNvSpPr>
          <p:nvPr>
            <p:ph type="sldNum" sz="quarter" idx="5"/>
          </p:nvPr>
        </p:nvSpPr>
        <p:spPr/>
        <p:txBody>
          <a:bodyPr/>
          <a:lstStyle/>
          <a:p>
            <a:fld id="{10BF0530-8FFA-B64C-9A1A-E1928636B235}" type="slidenum">
              <a:rPr lang="en-US" smtClean="0"/>
              <a:t>4</a:t>
            </a:fld>
            <a:endParaRPr lang="en-US"/>
          </a:p>
        </p:txBody>
      </p:sp>
    </p:spTree>
    <p:extLst>
      <p:ext uri="{BB962C8B-B14F-4D97-AF65-F5344CB8AC3E}">
        <p14:creationId xmlns:p14="http://schemas.microsoft.com/office/powerpoint/2010/main" val="15251160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0BF0530-8FFA-B64C-9A1A-E1928636B235}" type="slidenum">
              <a:rPr lang="en-US" smtClean="0"/>
              <a:t>31</a:t>
            </a:fld>
            <a:endParaRPr lang="en-US"/>
          </a:p>
        </p:txBody>
      </p:sp>
    </p:spTree>
    <p:extLst>
      <p:ext uri="{BB962C8B-B14F-4D97-AF65-F5344CB8AC3E}">
        <p14:creationId xmlns:p14="http://schemas.microsoft.com/office/powerpoint/2010/main" val="2489834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recent work has also shown that leaf nitrogen can be predicted independent of soil nitrogen availability</a:t>
            </a:r>
          </a:p>
          <a:p>
            <a:endParaRPr lang="en-US" dirty="0"/>
          </a:p>
          <a:p>
            <a:r>
              <a:rPr lang="en-US" dirty="0"/>
              <a:t>This is work from Ning Dong showing on the top row in panel b and c that leaf nitrogen can be predicted from photosynthetically active radiation, which is basically light, and mean annual temperature.</a:t>
            </a:r>
          </a:p>
          <a:p>
            <a:endParaRPr lang="en-US" dirty="0"/>
          </a:p>
          <a:p>
            <a:r>
              <a:rPr lang="en-US" dirty="0"/>
              <a:t>Additionally, they show in panel a that leaf nitrogen can be predicted by the ratio of intercellular carbon dioxide to extracellular carbon dioxide, or </a:t>
            </a:r>
            <a:r>
              <a:rPr lang="en-US" dirty="0" err="1"/>
              <a:t>Ci:Ca</a:t>
            </a:r>
            <a:r>
              <a:rPr lang="en-US" dirty="0"/>
              <a:t>, </a:t>
            </a:r>
          </a:p>
          <a:p>
            <a:endParaRPr lang="en-US" dirty="0"/>
          </a:p>
          <a:p>
            <a:r>
              <a:rPr lang="en-US" dirty="0"/>
              <a:t>In panel d, they show that leaf nitrogen can be predicted through leaf mass per area, and in panel e show that leaf nitrogen can be predicted on the basis of whether a species can associate with nitrogen-fixing bacteria</a:t>
            </a:r>
          </a:p>
          <a:p>
            <a:endParaRPr lang="en-US" dirty="0"/>
          </a:p>
          <a:p>
            <a:r>
              <a:rPr lang="en-US" dirty="0"/>
              <a:t>Thus, aboveground climate and leaf traits can be used to predict patterns of leaf nitrogen</a:t>
            </a:r>
          </a:p>
        </p:txBody>
      </p:sp>
      <p:sp>
        <p:nvSpPr>
          <p:cNvPr id="4" name="Slide Number Placeholder 3"/>
          <p:cNvSpPr>
            <a:spLocks noGrp="1"/>
          </p:cNvSpPr>
          <p:nvPr>
            <p:ph type="sldNum" sz="quarter" idx="5"/>
          </p:nvPr>
        </p:nvSpPr>
        <p:spPr/>
        <p:txBody>
          <a:bodyPr/>
          <a:lstStyle/>
          <a:p>
            <a:fld id="{10BF0530-8FFA-B64C-9A1A-E1928636B235}" type="slidenum">
              <a:rPr lang="en-US" smtClean="0"/>
              <a:t>5</a:t>
            </a:fld>
            <a:endParaRPr lang="en-US"/>
          </a:p>
        </p:txBody>
      </p:sp>
    </p:spTree>
    <p:extLst>
      <p:ext uri="{BB962C8B-B14F-4D97-AF65-F5344CB8AC3E}">
        <p14:creationId xmlns:p14="http://schemas.microsoft.com/office/powerpoint/2010/main" val="3993256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we know that variation in leaf nitrogen can be explained by soil nitrogen availability, climate, or plant traits, we still do not have a firm grasp of what drives leaf nitrogen content.</a:t>
            </a:r>
          </a:p>
          <a:p>
            <a:endParaRPr lang="en-US" dirty="0"/>
          </a:p>
          <a:p>
            <a:r>
              <a:rPr lang="en-US" dirty="0"/>
              <a:t>It is possible that these patterns are driven by plant allocation responses to soil nitrogen and climate, but we lack data that links these responses to physiological processes that range from the leaf to whole plant level</a:t>
            </a:r>
          </a:p>
        </p:txBody>
      </p:sp>
      <p:sp>
        <p:nvSpPr>
          <p:cNvPr id="4" name="Slide Number Placeholder 3"/>
          <p:cNvSpPr>
            <a:spLocks noGrp="1"/>
          </p:cNvSpPr>
          <p:nvPr>
            <p:ph type="sldNum" sz="quarter" idx="5"/>
          </p:nvPr>
        </p:nvSpPr>
        <p:spPr/>
        <p:txBody>
          <a:bodyPr/>
          <a:lstStyle/>
          <a:p>
            <a:fld id="{10BF0530-8FFA-B64C-9A1A-E1928636B235}" type="slidenum">
              <a:rPr lang="en-US" smtClean="0"/>
              <a:t>6</a:t>
            </a:fld>
            <a:endParaRPr lang="en-US"/>
          </a:p>
        </p:txBody>
      </p:sp>
    </p:spTree>
    <p:extLst>
      <p:ext uri="{BB962C8B-B14F-4D97-AF65-F5344CB8AC3E}">
        <p14:creationId xmlns:p14="http://schemas.microsoft.com/office/powerpoint/2010/main" val="3991136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Even further, we still do not fully understand when and where plants allocate nitrogen to leaves, and for what mechanism and process. This is mostly due to a lack of photosynthetic data that connects leaf nitrogen to physiological functions.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Nitrogen manipulation experiments could be particularly useful in elucidating mechanisms and environmental contexts that driven leaf nitrogen allocation</a:t>
            </a:r>
          </a:p>
        </p:txBody>
      </p:sp>
      <p:sp>
        <p:nvSpPr>
          <p:cNvPr id="4" name="Slide Number Placeholder 3"/>
          <p:cNvSpPr>
            <a:spLocks noGrp="1"/>
          </p:cNvSpPr>
          <p:nvPr>
            <p:ph type="sldNum" sz="quarter" idx="5"/>
          </p:nvPr>
        </p:nvSpPr>
        <p:spPr/>
        <p:txBody>
          <a:bodyPr/>
          <a:lstStyle/>
          <a:p>
            <a:fld id="{10BF0530-8FFA-B64C-9A1A-E1928636B235}" type="slidenum">
              <a:rPr lang="en-US" smtClean="0"/>
              <a:t>7</a:t>
            </a:fld>
            <a:endParaRPr lang="en-US"/>
          </a:p>
        </p:txBody>
      </p:sp>
    </p:spTree>
    <p:extLst>
      <p:ext uri="{BB962C8B-B14F-4D97-AF65-F5344CB8AC3E}">
        <p14:creationId xmlns:p14="http://schemas.microsoft.com/office/powerpoint/2010/main" val="10278210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allocation pathways that could alter leaf nitrogen allocation. </a:t>
            </a:r>
          </a:p>
          <a:p>
            <a:endParaRPr lang="en-US" dirty="0"/>
          </a:p>
          <a:p>
            <a:r>
              <a:rPr lang="en-US" dirty="0"/>
              <a:t>At the leaf level, plants might allocate nitrogen to photosynthetic leaf tissue based on leaf nitrogen demand to build and maintain photosynthetic machinery.</a:t>
            </a:r>
          </a:p>
          <a:p>
            <a:endParaRPr lang="en-US" dirty="0"/>
          </a:p>
          <a:p>
            <a:r>
              <a:rPr lang="en-US" dirty="0"/>
              <a:t>This option is predicated on recent optimality frameworks suggesting that plants can and should trade inefficient use of an abundant resource for efficiency a more limited limiting resource. </a:t>
            </a:r>
          </a:p>
          <a:p>
            <a:endParaRPr lang="en-US" dirty="0"/>
          </a:p>
          <a:p>
            <a:r>
              <a:rPr lang="en-US" dirty="0"/>
              <a:t>For example, if nitrogen is relatively more available than water, then plants can maintain a similar photosynthetic output by increasing nitrogen allocation toward photosynthetic leaf tissue in order to increase water-use efficiency.</a:t>
            </a:r>
          </a:p>
          <a:p>
            <a:endParaRPr lang="en-US" dirty="0"/>
          </a:p>
          <a:p>
            <a:r>
              <a:rPr lang="en-US" dirty="0"/>
              <a:t>We might expect these patterns would be observed in arid systems where water is relatively less available than nitrogen</a:t>
            </a:r>
          </a:p>
        </p:txBody>
      </p:sp>
      <p:sp>
        <p:nvSpPr>
          <p:cNvPr id="4" name="Slide Number Placeholder 3"/>
          <p:cNvSpPr>
            <a:spLocks noGrp="1"/>
          </p:cNvSpPr>
          <p:nvPr>
            <p:ph type="sldNum" sz="quarter" idx="5"/>
          </p:nvPr>
        </p:nvSpPr>
        <p:spPr/>
        <p:txBody>
          <a:bodyPr/>
          <a:lstStyle/>
          <a:p>
            <a:fld id="{10BF0530-8FFA-B64C-9A1A-E1928636B235}" type="slidenum">
              <a:rPr lang="en-US" smtClean="0"/>
              <a:t>8</a:t>
            </a:fld>
            <a:endParaRPr lang="en-US"/>
          </a:p>
        </p:txBody>
      </p:sp>
    </p:spTree>
    <p:extLst>
      <p:ext uri="{BB962C8B-B14F-4D97-AF65-F5344CB8AC3E}">
        <p14:creationId xmlns:p14="http://schemas.microsoft.com/office/powerpoint/2010/main" val="227860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Alternatively, plants may allocate nitrogen to photosynthetic leaf tissue based on tradeoffs between leaf-level nitrogen demand and whole plant nitrogen demand.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In other words, if plants invest extra nitrogen toward whole plant growth, then this should come at the expense of leaf nitrogen. </a:t>
            </a:r>
          </a:p>
          <a:p>
            <a:endParaRPr lang="en-US" dirty="0"/>
          </a:p>
          <a:p>
            <a:r>
              <a:rPr lang="en-US" dirty="0"/>
              <a:t>This could be indexed </a:t>
            </a:r>
            <a:r>
              <a:rPr lang="en-US"/>
              <a:t>through increased nitrogen </a:t>
            </a:r>
            <a:r>
              <a:rPr lang="en-US" dirty="0"/>
              <a:t>investment in leaf quantity over quality, or toward maintenance of structural tissue essential for the survival and reproduction of an individual</a:t>
            </a:r>
          </a:p>
        </p:txBody>
      </p:sp>
      <p:sp>
        <p:nvSpPr>
          <p:cNvPr id="4" name="Slide Number Placeholder 3"/>
          <p:cNvSpPr>
            <a:spLocks noGrp="1"/>
          </p:cNvSpPr>
          <p:nvPr>
            <p:ph type="sldNum" sz="quarter" idx="5"/>
          </p:nvPr>
        </p:nvSpPr>
        <p:spPr/>
        <p:txBody>
          <a:bodyPr/>
          <a:lstStyle/>
          <a:p>
            <a:fld id="{10BF0530-8FFA-B64C-9A1A-E1928636B235}" type="slidenum">
              <a:rPr lang="en-US" smtClean="0"/>
              <a:t>9</a:t>
            </a:fld>
            <a:endParaRPr lang="en-US"/>
          </a:p>
        </p:txBody>
      </p:sp>
    </p:spTree>
    <p:extLst>
      <p:ext uri="{BB962C8B-B14F-4D97-AF65-F5344CB8AC3E}">
        <p14:creationId xmlns:p14="http://schemas.microsoft.com/office/powerpoint/2010/main" val="2409081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two options remain to be well-tested. A few environmental gradient analyses support these patterns, but we have not yet examined these options in a manipulative context.</a:t>
            </a:r>
          </a:p>
          <a:p>
            <a:endParaRPr lang="en-US" dirty="0"/>
          </a:p>
          <a:p>
            <a:r>
              <a:rPr lang="en-US" dirty="0"/>
              <a:t>We were interested in using a field manipulation experiment to answer the following question: How do leaf and whole plant processes respond to soil nutrient availability in a closed canopy system?</a:t>
            </a:r>
          </a:p>
        </p:txBody>
      </p:sp>
      <p:sp>
        <p:nvSpPr>
          <p:cNvPr id="4" name="Slide Number Placeholder 3"/>
          <p:cNvSpPr>
            <a:spLocks noGrp="1"/>
          </p:cNvSpPr>
          <p:nvPr>
            <p:ph type="sldNum" sz="quarter" idx="5"/>
          </p:nvPr>
        </p:nvSpPr>
        <p:spPr/>
        <p:txBody>
          <a:bodyPr/>
          <a:lstStyle/>
          <a:p>
            <a:fld id="{10BF0530-8FFA-B64C-9A1A-E1928636B235}" type="slidenum">
              <a:rPr lang="en-US" smtClean="0"/>
              <a:t>10</a:t>
            </a:fld>
            <a:endParaRPr lang="en-US"/>
          </a:p>
        </p:txBody>
      </p:sp>
    </p:spTree>
    <p:extLst>
      <p:ext uri="{BB962C8B-B14F-4D97-AF65-F5344CB8AC3E}">
        <p14:creationId xmlns:p14="http://schemas.microsoft.com/office/powerpoint/2010/main" val="3335360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5315F-CA5D-D145-8115-B95F01EEC4E7}"/>
              </a:ext>
            </a:extLst>
          </p:cNvPr>
          <p:cNvSpPr>
            <a:spLocks noGrp="1"/>
          </p:cNvSpPr>
          <p:nvPr>
            <p:ph type="ctrTitle"/>
          </p:nvPr>
        </p:nvSpPr>
        <p:spPr>
          <a:xfrm>
            <a:off x="1524000" y="1122363"/>
            <a:ext cx="9144000" cy="2387600"/>
          </a:xfrm>
        </p:spPr>
        <p:txBody>
          <a:bodyPr anchor="b"/>
          <a:lstStyle>
            <a:lvl1pPr algn="ctr">
              <a:defRPr sz="6000">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FCE987BB-354E-E64C-8406-9568D0C3D053}"/>
              </a:ext>
            </a:extLst>
          </p:cNvPr>
          <p:cNvSpPr>
            <a:spLocks noGrp="1"/>
          </p:cNvSpPr>
          <p:nvPr>
            <p:ph type="subTitle" idx="1"/>
          </p:nvPr>
        </p:nvSpPr>
        <p:spPr>
          <a:xfrm>
            <a:off x="1524000" y="3602038"/>
            <a:ext cx="9144000" cy="1655762"/>
          </a:xfrm>
        </p:spPr>
        <p:txBody>
          <a:bodyPr/>
          <a:lstStyle>
            <a:lvl1pPr marL="0" indent="0" algn="ctr">
              <a:buNone/>
              <a:defRPr sz="2400">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1817798-40EA-E048-B2F6-CEB61DB01F87}"/>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5" name="Footer Placeholder 4">
            <a:extLst>
              <a:ext uri="{FF2B5EF4-FFF2-40B4-BE49-F238E27FC236}">
                <a16:creationId xmlns:a16="http://schemas.microsoft.com/office/drawing/2014/main" id="{E62304C7-4A42-B54F-8CB8-565D88E1DC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A9EA1D-BE83-4E4F-A7C4-4E593A564F2A}"/>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24732862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C011F-2FC3-9C49-9627-A4DFA6AA197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F50275-E162-7E47-9EBE-08890FF7FE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04FDEA-7DF4-D248-A13E-3F42EF147492}"/>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5" name="Footer Placeholder 4">
            <a:extLst>
              <a:ext uri="{FF2B5EF4-FFF2-40B4-BE49-F238E27FC236}">
                <a16:creationId xmlns:a16="http://schemas.microsoft.com/office/drawing/2014/main" id="{A3657EA6-3C2F-074B-86EA-D04E398497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669BB9-82F7-3F49-A061-C04B9891C67B}"/>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4136211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726EF9-A353-BD42-8620-EFEE17D49D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582FB1-ED3F-8F44-B3FB-7243AD5674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5778AC-F2E3-6048-8D01-88ACE3FD0830}"/>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5" name="Footer Placeholder 4">
            <a:extLst>
              <a:ext uri="{FF2B5EF4-FFF2-40B4-BE49-F238E27FC236}">
                <a16:creationId xmlns:a16="http://schemas.microsoft.com/office/drawing/2014/main" id="{F7C53DE1-1740-A146-8A78-FCD02B4668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6EC02B-244B-2847-B9B8-5EAB5C254FC9}"/>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42632850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54950-C34E-AB48-A296-B5A6006E8C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91B176-1BC3-DA45-B975-6362F4C422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472E27-AD5B-5944-B694-13FEDA5D1FE9}"/>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5" name="Footer Placeholder 4">
            <a:extLst>
              <a:ext uri="{FF2B5EF4-FFF2-40B4-BE49-F238E27FC236}">
                <a16:creationId xmlns:a16="http://schemas.microsoft.com/office/drawing/2014/main" id="{0627AE9C-BD22-B647-9EF8-C06E7D6893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8FB1FF-9EC2-FA43-9832-A0935E2A8FB7}"/>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2847504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6B8ED-A1E8-3342-B2D8-CA764B8BDD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02E419-5791-294D-A990-0501A89E23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2B743F-6607-3A40-B68D-FAC178923CA0}"/>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5" name="Footer Placeholder 4">
            <a:extLst>
              <a:ext uri="{FF2B5EF4-FFF2-40B4-BE49-F238E27FC236}">
                <a16:creationId xmlns:a16="http://schemas.microsoft.com/office/drawing/2014/main" id="{4319CC64-23FB-A140-8EA2-19D922EC87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EDC5B5-D90A-494F-BB28-F89F09831617}"/>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848322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953C7-2C0C-C94C-8548-3F66D2C685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10CC72-C174-844E-B06F-DC400FB3A2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063393-3A6F-8440-A4CB-730B643BCD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FE5AF43-7B62-394C-AB0C-6597AC58AE71}"/>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6" name="Footer Placeholder 5">
            <a:extLst>
              <a:ext uri="{FF2B5EF4-FFF2-40B4-BE49-F238E27FC236}">
                <a16:creationId xmlns:a16="http://schemas.microsoft.com/office/drawing/2014/main" id="{017A58B0-D671-6C41-ABB9-FDD2A1A395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FCA460-E436-2B46-9907-A1E5AFF1B578}"/>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21364967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B5652-1F99-6B45-8705-7092C6E7A3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12CA77-CA08-DD43-9036-6598B464E5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DFF1EF-F0A1-5144-AC78-EFF925526F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2FB7180-F0D0-5744-B826-6795973039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28A51E-637B-B049-A22B-6C36FAC799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1291F9-CF26-CF46-843B-261EC278BC5D}"/>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8" name="Footer Placeholder 7">
            <a:extLst>
              <a:ext uri="{FF2B5EF4-FFF2-40B4-BE49-F238E27FC236}">
                <a16:creationId xmlns:a16="http://schemas.microsoft.com/office/drawing/2014/main" id="{B5878838-3DB9-3E4E-B23D-46CA6498BA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B9F45C2-1C3C-794B-A4C5-9E3F21C4AEA1}"/>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2395842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2162B-DC8A-AB46-8E11-788968C74A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88506D6-A99A-B246-BB62-2985DFE169DA}"/>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4" name="Footer Placeholder 3">
            <a:extLst>
              <a:ext uri="{FF2B5EF4-FFF2-40B4-BE49-F238E27FC236}">
                <a16:creationId xmlns:a16="http://schemas.microsoft.com/office/drawing/2014/main" id="{2F7642AD-BBCC-EA4A-8E4C-6051AED541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0845190-8BB1-174B-BB9C-6D84D3D21EE5}"/>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1145988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91AD9B-8748-7840-915C-B7B30782BDFE}"/>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3" name="Footer Placeholder 2">
            <a:extLst>
              <a:ext uri="{FF2B5EF4-FFF2-40B4-BE49-F238E27FC236}">
                <a16:creationId xmlns:a16="http://schemas.microsoft.com/office/drawing/2014/main" id="{56BC5403-1C97-1E45-A161-28625317E4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6E28E59-2FED-6D4D-9320-420F98FB1AD8}"/>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3907823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5552A-EC75-0345-B0FF-7662935CC5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06B8F4-BE5B-1344-B1CD-5F6996F61E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B106BEF-AB20-4248-AAFC-2FAE493505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8A20D4-1054-BE4D-BA10-CC3CB3C82D32}"/>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6" name="Footer Placeholder 5">
            <a:extLst>
              <a:ext uri="{FF2B5EF4-FFF2-40B4-BE49-F238E27FC236}">
                <a16:creationId xmlns:a16="http://schemas.microsoft.com/office/drawing/2014/main" id="{6F40EFA9-3173-E647-AF52-4EC6293C90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44BCC7-9D94-8345-8671-96BC0A4012B4}"/>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3585973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535A7-889E-0C4F-AB78-D4CC1D92A1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A6C746-38E0-404F-8375-AE5B9503FB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A0A0A7-A09E-3E4C-8751-702048FBD7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577707-975A-0B45-B4C9-D131AF50BCC2}"/>
              </a:ext>
            </a:extLst>
          </p:cNvPr>
          <p:cNvSpPr>
            <a:spLocks noGrp="1"/>
          </p:cNvSpPr>
          <p:nvPr>
            <p:ph type="dt" sz="half" idx="10"/>
          </p:nvPr>
        </p:nvSpPr>
        <p:spPr/>
        <p:txBody>
          <a:bodyPr/>
          <a:lstStyle/>
          <a:p>
            <a:fld id="{401DB8B0-1977-2B42-A56B-C918E62B4FAC}" type="datetimeFigureOut">
              <a:rPr lang="en-US" smtClean="0"/>
              <a:t>7/15/21</a:t>
            </a:fld>
            <a:endParaRPr lang="en-US"/>
          </a:p>
        </p:txBody>
      </p:sp>
      <p:sp>
        <p:nvSpPr>
          <p:cNvPr id="6" name="Footer Placeholder 5">
            <a:extLst>
              <a:ext uri="{FF2B5EF4-FFF2-40B4-BE49-F238E27FC236}">
                <a16:creationId xmlns:a16="http://schemas.microsoft.com/office/drawing/2014/main" id="{FB6B1619-BF78-3445-9734-61F0CFB336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44CAF0-FAEA-0744-BE23-0851881C061E}"/>
              </a:ext>
            </a:extLst>
          </p:cNvPr>
          <p:cNvSpPr>
            <a:spLocks noGrp="1"/>
          </p:cNvSpPr>
          <p:nvPr>
            <p:ph type="sldNum" sz="quarter" idx="12"/>
          </p:nvPr>
        </p:nvSpPr>
        <p:spPr/>
        <p:txBody>
          <a:bodyPr/>
          <a:lstStyle/>
          <a:p>
            <a:fld id="{E39FB233-B43E-0842-A591-ADAC6A9E489A}" type="slidenum">
              <a:rPr lang="en-US" smtClean="0"/>
              <a:t>‹#›</a:t>
            </a:fld>
            <a:endParaRPr lang="en-US"/>
          </a:p>
        </p:txBody>
      </p:sp>
    </p:spTree>
    <p:extLst>
      <p:ext uri="{BB962C8B-B14F-4D97-AF65-F5344CB8AC3E}">
        <p14:creationId xmlns:p14="http://schemas.microsoft.com/office/powerpoint/2010/main" val="29821363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89D42E-0A1F-3240-BB32-5E665071C6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C640B1-0A96-FE42-B8A2-625742761C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9C9178-157A-C24F-AC77-AAFCA8CC8C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1DB8B0-1977-2B42-A56B-C918E62B4FAC}" type="datetimeFigureOut">
              <a:rPr lang="en-US" smtClean="0"/>
              <a:t>7/15/21</a:t>
            </a:fld>
            <a:endParaRPr lang="en-US"/>
          </a:p>
        </p:txBody>
      </p:sp>
      <p:sp>
        <p:nvSpPr>
          <p:cNvPr id="5" name="Footer Placeholder 4">
            <a:extLst>
              <a:ext uri="{FF2B5EF4-FFF2-40B4-BE49-F238E27FC236}">
                <a16:creationId xmlns:a16="http://schemas.microsoft.com/office/drawing/2014/main" id="{FC04F286-BCDB-F247-8915-615B4304FF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9A35DF-29EC-144F-8553-6A09CA6F6E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FB233-B43E-0842-A591-ADAC6A9E489A}" type="slidenum">
              <a:rPr lang="en-US" smtClean="0"/>
              <a:t>‹#›</a:t>
            </a:fld>
            <a:endParaRPr lang="en-US"/>
          </a:p>
        </p:txBody>
      </p:sp>
    </p:spTree>
    <p:extLst>
      <p:ext uri="{BB962C8B-B14F-4D97-AF65-F5344CB8AC3E}">
        <p14:creationId xmlns:p14="http://schemas.microsoft.com/office/powerpoint/2010/main" val="17418603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1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6.xml"/><Relationship Id="rId5" Type="http://schemas.openxmlformats.org/officeDocument/2006/relationships/image" Target="../media/image3.tiff"/><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6.xml"/><Relationship Id="rId5" Type="http://schemas.openxmlformats.org/officeDocument/2006/relationships/image" Target="../media/image3.tiff"/><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3.tiff"/><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3.tiff"/></Relationships>
</file>

<file path=ppt/slides/_rels/slide2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3.tiff"/></Relationships>
</file>

<file path=ppt/slides/_rels/slide2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3.tiff"/></Relationships>
</file>

<file path=ppt/slides/_rels/slide2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3.tiff"/></Relationships>
</file>

<file path=ppt/slides/_rels/slide2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3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3.tiff"/><Relationship Id="rId5" Type="http://schemas.openxmlformats.org/officeDocument/2006/relationships/image" Target="../media/image20.tiff"/><Relationship Id="rId4" Type="http://schemas.openxmlformats.org/officeDocument/2006/relationships/image" Target="../media/image19.tiff"/></Relationships>
</file>

<file path=ppt/slides/_rels/slide3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AED97-ED20-8040-9130-2C7A0C4C0C25}"/>
              </a:ext>
            </a:extLst>
          </p:cNvPr>
          <p:cNvSpPr>
            <a:spLocks noGrp="1"/>
          </p:cNvSpPr>
          <p:nvPr>
            <p:ph type="ctrTitle"/>
          </p:nvPr>
        </p:nvSpPr>
        <p:spPr>
          <a:xfrm>
            <a:off x="633121" y="607218"/>
            <a:ext cx="4913577" cy="2387600"/>
          </a:xfrm>
        </p:spPr>
        <p:txBody>
          <a:bodyPr>
            <a:normAutofit/>
          </a:bodyPr>
          <a:lstStyle/>
          <a:p>
            <a:r>
              <a:rPr lang="en-US" sz="2800" dirty="0"/>
              <a:t>Nutrient availability increases leaf nitrogen at the expense of whole plant growth in a closed canopy temperate forest</a:t>
            </a:r>
            <a:endParaRPr lang="en-US" sz="28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2C098A22-501D-4744-8E1C-5B9169FB56B4}"/>
              </a:ext>
            </a:extLst>
          </p:cNvPr>
          <p:cNvSpPr>
            <a:spLocks noGrp="1"/>
          </p:cNvSpPr>
          <p:nvPr>
            <p:ph type="subTitle" idx="1"/>
          </p:nvPr>
        </p:nvSpPr>
        <p:spPr>
          <a:xfrm>
            <a:off x="700211" y="3863182"/>
            <a:ext cx="4779398" cy="1655762"/>
          </a:xfrm>
        </p:spPr>
        <p:txBody>
          <a:bodyPr>
            <a:normAutofit/>
          </a:bodyPr>
          <a:lstStyle/>
          <a:p>
            <a:endParaRPr lang="en-US" dirty="0">
              <a:latin typeface="Arial" panose="020B0604020202020204" pitchFamily="34" charset="0"/>
              <a:cs typeface="Arial" panose="020B0604020202020204" pitchFamily="34" charset="0"/>
            </a:endParaRPr>
          </a:p>
          <a:p>
            <a:r>
              <a:rPr lang="en-US" sz="1800" b="1" dirty="0">
                <a:latin typeface="Arial" panose="020B0604020202020204" pitchFamily="34" charset="0"/>
                <a:cs typeface="Arial" panose="020B0604020202020204" pitchFamily="34" charset="0"/>
              </a:rPr>
              <a:t>Evan </a:t>
            </a:r>
            <a:r>
              <a:rPr lang="en-US" sz="1800" b="1" dirty="0"/>
              <a:t>A. Perkowski</a:t>
            </a:r>
            <a:r>
              <a:rPr lang="en-US" sz="1800" b="1" baseline="30000" dirty="0"/>
              <a:t>1</a:t>
            </a:r>
            <a:r>
              <a:rPr lang="en-US" sz="1800" dirty="0"/>
              <a:t>; David W. Frey</a:t>
            </a:r>
            <a:r>
              <a:rPr lang="en-US" sz="1800" baseline="30000" dirty="0"/>
              <a:t>2</a:t>
            </a:r>
            <a:r>
              <a:rPr lang="en-US" sz="1800" dirty="0"/>
              <a:t>; Christine L. Goodale</a:t>
            </a:r>
            <a:r>
              <a:rPr lang="en-US" sz="1800" baseline="30000" dirty="0"/>
              <a:t>2</a:t>
            </a:r>
            <a:r>
              <a:rPr lang="en-US" sz="1800" dirty="0"/>
              <a:t>; Nicholas G. Smith</a:t>
            </a:r>
            <a:r>
              <a:rPr lang="en-US" sz="1800" baseline="30000" dirty="0"/>
              <a:t>1</a:t>
            </a:r>
            <a:endParaRPr lang="en-US" sz="1800" dirty="0">
              <a:latin typeface="Arial" panose="020B0604020202020204" pitchFamily="34" charset="0"/>
              <a:cs typeface="Arial" panose="020B0604020202020204" pitchFamily="34" charset="0"/>
            </a:endParaRPr>
          </a:p>
        </p:txBody>
      </p:sp>
      <p:pic>
        <p:nvPicPr>
          <p:cNvPr id="5" name="Picture 4" descr="A picture containing tree, outdoor, plant, forest&#10;&#10;Description automatically generated">
            <a:extLst>
              <a:ext uri="{FF2B5EF4-FFF2-40B4-BE49-F238E27FC236}">
                <a16:creationId xmlns:a16="http://schemas.microsoft.com/office/drawing/2014/main" id="{AC3F5D7E-F567-AD41-BF39-1C3E7FE96BAC}"/>
              </a:ext>
            </a:extLst>
          </p:cNvPr>
          <p:cNvPicPr>
            <a:picLocks noChangeAspect="1"/>
          </p:cNvPicPr>
          <p:nvPr/>
        </p:nvPicPr>
        <p:blipFill>
          <a:blip r:embed="rId2"/>
          <a:stretch>
            <a:fillRect/>
          </a:stretch>
        </p:blipFill>
        <p:spPr>
          <a:xfrm>
            <a:off x="7048500" y="0"/>
            <a:ext cx="5143500" cy="6858000"/>
          </a:xfrm>
          <a:prstGeom prst="rect">
            <a:avLst/>
          </a:prstGeom>
          <a:ln w="19050">
            <a:solidFill>
              <a:schemeClr val="tx1"/>
            </a:solidFill>
          </a:ln>
        </p:spPr>
      </p:pic>
      <p:sp>
        <p:nvSpPr>
          <p:cNvPr id="4" name="TextBox 3">
            <a:extLst>
              <a:ext uri="{FF2B5EF4-FFF2-40B4-BE49-F238E27FC236}">
                <a16:creationId xmlns:a16="http://schemas.microsoft.com/office/drawing/2014/main" id="{C7023868-C9B0-0945-8599-E67E95FDAD8B}"/>
              </a:ext>
            </a:extLst>
          </p:cNvPr>
          <p:cNvSpPr txBox="1"/>
          <p:nvPr/>
        </p:nvSpPr>
        <p:spPr>
          <a:xfrm>
            <a:off x="-29759" y="6396335"/>
            <a:ext cx="4000454" cy="461665"/>
          </a:xfrm>
          <a:prstGeom prst="rect">
            <a:avLst/>
          </a:prstGeom>
          <a:noFill/>
        </p:spPr>
        <p:txBody>
          <a:bodyPr wrap="none" rtlCol="0">
            <a:spAutoFit/>
          </a:bodyPr>
          <a:lstStyle/>
          <a:p>
            <a:r>
              <a:rPr lang="en-US" sz="1200" baseline="30000" dirty="0"/>
              <a:t>1</a:t>
            </a:r>
            <a:r>
              <a:rPr lang="en-US" sz="1200" dirty="0"/>
              <a:t>Dept. of Biological Sciences, Texas Tech University</a:t>
            </a:r>
          </a:p>
          <a:p>
            <a:r>
              <a:rPr lang="en-US" sz="1200" baseline="30000" dirty="0"/>
              <a:t>2</a:t>
            </a:r>
            <a:r>
              <a:rPr lang="en-US" sz="1200" dirty="0"/>
              <a:t>Dept. of Ecology and Evolutionary Biology, Cornell University</a:t>
            </a:r>
            <a:endParaRPr lang="en-US" sz="1200" baseline="30000" dirty="0"/>
          </a:p>
        </p:txBody>
      </p:sp>
    </p:spTree>
    <p:extLst>
      <p:ext uri="{BB962C8B-B14F-4D97-AF65-F5344CB8AC3E}">
        <p14:creationId xmlns:p14="http://schemas.microsoft.com/office/powerpoint/2010/main" val="28383862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08609E-1260-2B42-853D-2367927BE443}"/>
              </a:ext>
            </a:extLst>
          </p:cNvPr>
          <p:cNvSpPr>
            <a:spLocks noGrp="1"/>
          </p:cNvSpPr>
          <p:nvPr>
            <p:ph type="title"/>
          </p:nvPr>
        </p:nvSpPr>
        <p:spPr/>
        <p:txBody>
          <a:bodyPr/>
          <a:lstStyle/>
          <a:p>
            <a:r>
              <a:rPr lang="en-US" dirty="0"/>
              <a:t>Study Question</a:t>
            </a:r>
          </a:p>
        </p:txBody>
      </p:sp>
      <p:sp>
        <p:nvSpPr>
          <p:cNvPr id="6" name="Rectangle 5">
            <a:extLst>
              <a:ext uri="{FF2B5EF4-FFF2-40B4-BE49-F238E27FC236}">
                <a16:creationId xmlns:a16="http://schemas.microsoft.com/office/drawing/2014/main" id="{6B5EB7BF-16A6-C44D-A995-D2F8A40C4896}"/>
              </a:ext>
            </a:extLst>
          </p:cNvPr>
          <p:cNvSpPr>
            <a:spLocks noChangeAspect="1"/>
          </p:cNvSpPr>
          <p:nvPr/>
        </p:nvSpPr>
        <p:spPr>
          <a:xfrm>
            <a:off x="1236313" y="2628900"/>
            <a:ext cx="9719374" cy="1600200"/>
          </a:xfrm>
          <a:prstGeom prst="rect">
            <a:avLst/>
          </a:prstGeom>
          <a:solidFill>
            <a:srgbClr val="00B05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Arial" panose="020B0604020202020204" pitchFamily="34" charset="0"/>
                <a:cs typeface="Arial" panose="020B0604020202020204" pitchFamily="34" charset="0"/>
              </a:rPr>
              <a:t>How do leaf and whole plant processes respond to soil nutrient availability in a closed canopy system?</a:t>
            </a:r>
          </a:p>
        </p:txBody>
      </p:sp>
      <p:pic>
        <p:nvPicPr>
          <p:cNvPr id="5" name="Picture 4">
            <a:extLst>
              <a:ext uri="{FF2B5EF4-FFF2-40B4-BE49-F238E27FC236}">
                <a16:creationId xmlns:a16="http://schemas.microsoft.com/office/drawing/2014/main" id="{93312372-DA3A-2345-A303-81F792FBB83D}"/>
              </a:ext>
            </a:extLst>
          </p:cNvPr>
          <p:cNvPicPr>
            <a:picLocks noChangeAspect="1"/>
          </p:cNvPicPr>
          <p:nvPr/>
        </p:nvPicPr>
        <p:blipFill>
          <a:blip r:embed="rId3"/>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B1E5F22F-F256-4941-ACA1-EE99313FF01B}"/>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04515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5B56B-4092-A443-AB0B-2378DAD91EE0}"/>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Study system</a:t>
            </a:r>
          </a:p>
        </p:txBody>
      </p:sp>
      <p:sp>
        <p:nvSpPr>
          <p:cNvPr id="4" name="TextBox 3">
            <a:extLst>
              <a:ext uri="{FF2B5EF4-FFF2-40B4-BE49-F238E27FC236}">
                <a16:creationId xmlns:a16="http://schemas.microsoft.com/office/drawing/2014/main" id="{E14A7B1C-FA20-8D4A-9B30-713E3F4C5114}"/>
              </a:ext>
            </a:extLst>
          </p:cNvPr>
          <p:cNvSpPr txBox="1"/>
          <p:nvPr/>
        </p:nvSpPr>
        <p:spPr>
          <a:xfrm>
            <a:off x="385170" y="1983712"/>
            <a:ext cx="2231755" cy="646331"/>
          </a:xfrm>
          <a:prstGeom prst="rect">
            <a:avLst/>
          </a:prstGeom>
          <a:solidFill>
            <a:schemeClr val="accent1"/>
          </a:solidFill>
          <a:ln w="28575">
            <a:solidFill>
              <a:schemeClr val="tx1"/>
            </a:solidFill>
          </a:ln>
        </p:spPr>
        <p:txBody>
          <a:bodyPr wrap="square" rtlCol="0">
            <a:spAutoFit/>
          </a:bodyPr>
          <a:lstStyle/>
          <a:p>
            <a:pPr algn="ctr"/>
            <a:r>
              <a:rPr lang="en-US" b="1" dirty="0">
                <a:solidFill>
                  <a:schemeClr val="bg1"/>
                </a:solidFill>
                <a:latin typeface="Arial" panose="020B0604020202020204" pitchFamily="34" charset="0"/>
                <a:cs typeface="Arial" panose="020B0604020202020204" pitchFamily="34" charset="0"/>
              </a:rPr>
              <a:t>Soil fertilization treatments</a:t>
            </a:r>
          </a:p>
        </p:txBody>
      </p:sp>
      <p:sp>
        <p:nvSpPr>
          <p:cNvPr id="5" name="TextBox 4">
            <a:extLst>
              <a:ext uri="{FF2B5EF4-FFF2-40B4-BE49-F238E27FC236}">
                <a16:creationId xmlns:a16="http://schemas.microsoft.com/office/drawing/2014/main" id="{62F2798D-1040-964A-89E7-94718AB03EE4}"/>
              </a:ext>
            </a:extLst>
          </p:cNvPr>
          <p:cNvSpPr txBox="1"/>
          <p:nvPr/>
        </p:nvSpPr>
        <p:spPr>
          <a:xfrm>
            <a:off x="3988831" y="2122211"/>
            <a:ext cx="1063609" cy="369332"/>
          </a:xfrm>
          <a:prstGeom prst="rect">
            <a:avLst/>
          </a:prstGeom>
          <a:solidFill>
            <a:schemeClr val="accent1"/>
          </a:solidFill>
          <a:ln w="28575">
            <a:solidFill>
              <a:schemeClr val="tx1"/>
            </a:solidFill>
          </a:ln>
        </p:spPr>
        <p:txBody>
          <a:bodyPr wrap="square" rtlCol="0">
            <a:spAutoFit/>
          </a:bodyPr>
          <a:lstStyle/>
          <a:p>
            <a:pPr algn="ctr"/>
            <a:r>
              <a:rPr lang="en-US" b="1" dirty="0">
                <a:solidFill>
                  <a:schemeClr val="bg1"/>
                </a:solidFill>
                <a:latin typeface="Arial" panose="020B0604020202020204" pitchFamily="34" charset="0"/>
                <a:cs typeface="Arial" panose="020B0604020202020204" pitchFamily="34" charset="0"/>
              </a:rPr>
              <a:t>Sites</a:t>
            </a:r>
          </a:p>
        </p:txBody>
      </p:sp>
      <p:sp>
        <p:nvSpPr>
          <p:cNvPr id="11" name="TextBox 10">
            <a:extLst>
              <a:ext uri="{FF2B5EF4-FFF2-40B4-BE49-F238E27FC236}">
                <a16:creationId xmlns:a16="http://schemas.microsoft.com/office/drawing/2014/main" id="{B7D16F0F-7C9E-154D-B991-1AB315D3C1E5}"/>
              </a:ext>
            </a:extLst>
          </p:cNvPr>
          <p:cNvSpPr txBox="1"/>
          <p:nvPr/>
        </p:nvSpPr>
        <p:spPr>
          <a:xfrm>
            <a:off x="3546763" y="3484381"/>
            <a:ext cx="1842993" cy="369332"/>
          </a:xfrm>
          <a:prstGeom prst="rect">
            <a:avLst/>
          </a:prstGeom>
          <a:noFill/>
          <a:ln w="28575">
            <a:solidFill>
              <a:schemeClr val="tx1"/>
            </a:solidFill>
          </a:ln>
        </p:spPr>
        <p:txBody>
          <a:bodyPr wrap="square" rtlCol="0">
            <a:spAutoFit/>
          </a:bodyPr>
          <a:lstStyle/>
          <a:p>
            <a:pPr algn="ctr"/>
            <a:r>
              <a:rPr lang="en-US" dirty="0">
                <a:latin typeface="Arial" panose="020B0604020202020204" pitchFamily="34" charset="0"/>
                <a:cs typeface="Arial" panose="020B0604020202020204" pitchFamily="34" charset="0"/>
              </a:rPr>
              <a:t>Bald Hill</a:t>
            </a:r>
          </a:p>
        </p:txBody>
      </p:sp>
      <p:sp>
        <p:nvSpPr>
          <p:cNvPr id="12" name="TextBox 11">
            <a:extLst>
              <a:ext uri="{FF2B5EF4-FFF2-40B4-BE49-F238E27FC236}">
                <a16:creationId xmlns:a16="http://schemas.microsoft.com/office/drawing/2014/main" id="{CBE6E965-9D15-4A42-ADC0-E46B3F93D307}"/>
              </a:ext>
            </a:extLst>
          </p:cNvPr>
          <p:cNvSpPr txBox="1"/>
          <p:nvPr/>
        </p:nvSpPr>
        <p:spPr>
          <a:xfrm>
            <a:off x="3546763" y="5361515"/>
            <a:ext cx="1842993" cy="369332"/>
          </a:xfrm>
          <a:prstGeom prst="rect">
            <a:avLst/>
          </a:prstGeom>
          <a:noFill/>
          <a:ln w="28575">
            <a:solidFill>
              <a:schemeClr val="tx1"/>
            </a:solidFill>
          </a:ln>
        </p:spPr>
        <p:txBody>
          <a:bodyPr wrap="square" rtlCol="0">
            <a:spAutoFit/>
          </a:bodyPr>
          <a:lstStyle/>
          <a:p>
            <a:pPr algn="ctr"/>
            <a:r>
              <a:rPr lang="en-US" dirty="0">
                <a:latin typeface="Arial" panose="020B0604020202020204" pitchFamily="34" charset="0"/>
                <a:cs typeface="Arial" panose="020B0604020202020204" pitchFamily="34" charset="0"/>
              </a:rPr>
              <a:t>Carter Creek</a:t>
            </a:r>
          </a:p>
        </p:txBody>
      </p:sp>
      <p:sp>
        <p:nvSpPr>
          <p:cNvPr id="16" name="TextBox 15">
            <a:extLst>
              <a:ext uri="{FF2B5EF4-FFF2-40B4-BE49-F238E27FC236}">
                <a16:creationId xmlns:a16="http://schemas.microsoft.com/office/drawing/2014/main" id="{26B14035-2E55-1F49-B149-E40569BFD556}"/>
              </a:ext>
            </a:extLst>
          </p:cNvPr>
          <p:cNvSpPr txBox="1"/>
          <p:nvPr/>
        </p:nvSpPr>
        <p:spPr>
          <a:xfrm>
            <a:off x="3546763" y="4422948"/>
            <a:ext cx="1842993" cy="369332"/>
          </a:xfrm>
          <a:prstGeom prst="rect">
            <a:avLst/>
          </a:prstGeom>
          <a:solidFill>
            <a:schemeClr val="bg1"/>
          </a:solidFill>
          <a:ln w="28575">
            <a:solidFill>
              <a:schemeClr val="tx1"/>
            </a:solidFill>
          </a:ln>
        </p:spPr>
        <p:txBody>
          <a:bodyPr wrap="square" rtlCol="0">
            <a:spAutoFit/>
          </a:bodyPr>
          <a:lstStyle/>
          <a:p>
            <a:pPr algn="ctr"/>
            <a:r>
              <a:rPr lang="en-US" dirty="0">
                <a:latin typeface="Arial" panose="020B0604020202020204" pitchFamily="34" charset="0"/>
                <a:cs typeface="Arial" panose="020B0604020202020204" pitchFamily="34" charset="0"/>
              </a:rPr>
              <a:t>Mount Pleasant</a:t>
            </a:r>
          </a:p>
        </p:txBody>
      </p:sp>
      <p:sp>
        <p:nvSpPr>
          <p:cNvPr id="21" name="TextBox 20">
            <a:extLst>
              <a:ext uri="{FF2B5EF4-FFF2-40B4-BE49-F238E27FC236}">
                <a16:creationId xmlns:a16="http://schemas.microsoft.com/office/drawing/2014/main" id="{44B49D68-9EEB-B345-A3E6-96069565FF01}"/>
              </a:ext>
            </a:extLst>
          </p:cNvPr>
          <p:cNvSpPr txBox="1"/>
          <p:nvPr/>
        </p:nvSpPr>
        <p:spPr>
          <a:xfrm>
            <a:off x="504871" y="4734528"/>
            <a:ext cx="1978134" cy="646331"/>
          </a:xfrm>
          <a:prstGeom prst="rect">
            <a:avLst/>
          </a:prstGeom>
          <a:solidFill>
            <a:schemeClr val="bg1"/>
          </a:solidFill>
          <a:ln w="28575">
            <a:solidFill>
              <a:schemeClr val="tx1"/>
            </a:solidFill>
          </a:ln>
        </p:spPr>
        <p:txBody>
          <a:bodyPr wrap="square" rtlCol="0">
            <a:spAutoFit/>
          </a:bodyPr>
          <a:lstStyle/>
          <a:p>
            <a:pPr algn="ctr"/>
            <a:r>
              <a:rPr lang="en-US" dirty="0">
                <a:latin typeface="Arial" panose="020B0604020202020204" pitchFamily="34" charset="0"/>
                <a:cs typeface="Arial" panose="020B0604020202020204" pitchFamily="34" charset="0"/>
              </a:rPr>
              <a:t>50 kg ha</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yr</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N; </a:t>
            </a:r>
          </a:p>
          <a:p>
            <a:pPr algn="ctr"/>
            <a:r>
              <a:rPr lang="en-US" dirty="0">
                <a:latin typeface="Arial" panose="020B0604020202020204" pitchFamily="34" charset="0"/>
                <a:cs typeface="Arial" panose="020B0604020202020204" pitchFamily="34" charset="0"/>
              </a:rPr>
              <a:t> 0 kg ha</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yr</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S</a:t>
            </a:r>
          </a:p>
        </p:txBody>
      </p:sp>
      <p:sp>
        <p:nvSpPr>
          <p:cNvPr id="13" name="TextBox 12">
            <a:extLst>
              <a:ext uri="{FF2B5EF4-FFF2-40B4-BE49-F238E27FC236}">
                <a16:creationId xmlns:a16="http://schemas.microsoft.com/office/drawing/2014/main" id="{84BDCC37-5679-9041-B0C3-416AA481E3ED}"/>
              </a:ext>
            </a:extLst>
          </p:cNvPr>
          <p:cNvSpPr txBox="1"/>
          <p:nvPr/>
        </p:nvSpPr>
        <p:spPr>
          <a:xfrm>
            <a:off x="504871" y="3802162"/>
            <a:ext cx="1978134" cy="646331"/>
          </a:xfrm>
          <a:prstGeom prst="rect">
            <a:avLst/>
          </a:prstGeom>
          <a:solidFill>
            <a:schemeClr val="accent4"/>
          </a:solidFill>
          <a:ln w="28575">
            <a:solidFill>
              <a:schemeClr val="tx1"/>
            </a:solidFill>
          </a:ln>
        </p:spPr>
        <p:txBody>
          <a:bodyPr wrap="square" rtlCol="0">
            <a:spAutoFit/>
          </a:bodyPr>
          <a:lstStyle/>
          <a:p>
            <a:pPr algn="ctr"/>
            <a:r>
              <a:rPr lang="en-US" dirty="0">
                <a:latin typeface="Arial" panose="020B0604020202020204" pitchFamily="34" charset="0"/>
                <a:cs typeface="Arial" panose="020B0604020202020204" pitchFamily="34" charset="0"/>
              </a:rPr>
              <a:t>   0 kg ha</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yr</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N; </a:t>
            </a:r>
          </a:p>
          <a:p>
            <a:pPr algn="ctr"/>
            <a:r>
              <a:rPr lang="en-US" dirty="0">
                <a:latin typeface="Arial" panose="020B0604020202020204" pitchFamily="34" charset="0"/>
                <a:cs typeface="Arial" panose="020B0604020202020204" pitchFamily="34" charset="0"/>
              </a:rPr>
              <a:t>57 kg ha</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yr</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S</a:t>
            </a:r>
          </a:p>
        </p:txBody>
      </p:sp>
      <p:sp>
        <p:nvSpPr>
          <p:cNvPr id="14" name="TextBox 13">
            <a:extLst>
              <a:ext uri="{FF2B5EF4-FFF2-40B4-BE49-F238E27FC236}">
                <a16:creationId xmlns:a16="http://schemas.microsoft.com/office/drawing/2014/main" id="{066F133B-FDA3-BE4F-B289-B1CD5BA80FB5}"/>
              </a:ext>
            </a:extLst>
          </p:cNvPr>
          <p:cNvSpPr txBox="1"/>
          <p:nvPr/>
        </p:nvSpPr>
        <p:spPr>
          <a:xfrm>
            <a:off x="504871" y="5666894"/>
            <a:ext cx="1978134" cy="646331"/>
          </a:xfrm>
          <a:prstGeom prst="rect">
            <a:avLst/>
          </a:prstGeom>
          <a:solidFill>
            <a:schemeClr val="accent4"/>
          </a:solidFill>
          <a:ln w="28575">
            <a:solidFill>
              <a:schemeClr val="tx1"/>
            </a:solidFill>
          </a:ln>
        </p:spPr>
        <p:txBody>
          <a:bodyPr wrap="square" rtlCol="0">
            <a:spAutoFit/>
          </a:bodyPr>
          <a:lstStyle/>
          <a:p>
            <a:pPr algn="ctr"/>
            <a:r>
              <a:rPr lang="en-US" dirty="0">
                <a:latin typeface="Arial" panose="020B0604020202020204" pitchFamily="34" charset="0"/>
                <a:cs typeface="Arial" panose="020B0604020202020204" pitchFamily="34" charset="0"/>
              </a:rPr>
              <a:t> 50 kg ha</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yr</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N; 57 kg ha</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yr</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S</a:t>
            </a:r>
          </a:p>
        </p:txBody>
      </p:sp>
      <p:sp>
        <p:nvSpPr>
          <p:cNvPr id="15" name="TextBox 14">
            <a:extLst>
              <a:ext uri="{FF2B5EF4-FFF2-40B4-BE49-F238E27FC236}">
                <a16:creationId xmlns:a16="http://schemas.microsoft.com/office/drawing/2014/main" id="{7C4930DE-2FDA-6048-BBC1-F5D751306DFA}"/>
              </a:ext>
            </a:extLst>
          </p:cNvPr>
          <p:cNvSpPr txBox="1"/>
          <p:nvPr/>
        </p:nvSpPr>
        <p:spPr>
          <a:xfrm>
            <a:off x="504871" y="2869796"/>
            <a:ext cx="1978134" cy="646331"/>
          </a:xfrm>
          <a:prstGeom prst="rect">
            <a:avLst/>
          </a:prstGeom>
          <a:solidFill>
            <a:schemeClr val="bg1"/>
          </a:solidFill>
          <a:ln w="28575">
            <a:solidFill>
              <a:schemeClr val="tx1"/>
            </a:solidFill>
          </a:ln>
        </p:spPr>
        <p:txBody>
          <a:bodyPr wrap="square" rtlCol="0">
            <a:spAutoFit/>
          </a:bodyPr>
          <a:lstStyle/>
          <a:p>
            <a:pPr algn="ctr"/>
            <a:r>
              <a:rPr lang="en-US" dirty="0">
                <a:latin typeface="Arial" panose="020B0604020202020204" pitchFamily="34" charset="0"/>
                <a:cs typeface="Arial" panose="020B0604020202020204" pitchFamily="34" charset="0"/>
              </a:rPr>
              <a:t> 0 kg ha</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yr</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N; 0 kg ha</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yr</a:t>
            </a:r>
            <a:r>
              <a:rPr lang="en-US" baseline="30000" dirty="0">
                <a:latin typeface="Arial" panose="020B0604020202020204" pitchFamily="34" charset="0"/>
                <a:cs typeface="Arial" panose="020B0604020202020204" pitchFamily="34" charset="0"/>
              </a:rPr>
              <a:t>-1</a:t>
            </a:r>
            <a:r>
              <a:rPr lang="en-US" dirty="0">
                <a:latin typeface="Arial" panose="020B0604020202020204" pitchFamily="34" charset="0"/>
                <a:cs typeface="Arial" panose="020B0604020202020204" pitchFamily="34" charset="0"/>
              </a:rPr>
              <a:t> S</a:t>
            </a:r>
          </a:p>
        </p:txBody>
      </p:sp>
      <p:pic>
        <p:nvPicPr>
          <p:cNvPr id="6" name="Picture 5" descr="Map&#10;&#10;Description automatically generated">
            <a:extLst>
              <a:ext uri="{FF2B5EF4-FFF2-40B4-BE49-F238E27FC236}">
                <a16:creationId xmlns:a16="http://schemas.microsoft.com/office/drawing/2014/main" id="{B0CED5F8-84E9-9E41-9180-92EB16CBA0EC}"/>
              </a:ext>
            </a:extLst>
          </p:cNvPr>
          <p:cNvPicPr>
            <a:picLocks noChangeAspect="1"/>
          </p:cNvPicPr>
          <p:nvPr/>
        </p:nvPicPr>
        <p:blipFill rotWithShape="1">
          <a:blip r:embed="rId3"/>
          <a:srcRect l="20009" r="17841"/>
          <a:stretch/>
        </p:blipFill>
        <p:spPr>
          <a:xfrm>
            <a:off x="7014245" y="1317549"/>
            <a:ext cx="4728676" cy="5072329"/>
          </a:xfrm>
          <a:prstGeom prst="rect">
            <a:avLst/>
          </a:prstGeom>
        </p:spPr>
      </p:pic>
      <p:pic>
        <p:nvPicPr>
          <p:cNvPr id="17" name="Picture 16">
            <a:extLst>
              <a:ext uri="{FF2B5EF4-FFF2-40B4-BE49-F238E27FC236}">
                <a16:creationId xmlns:a16="http://schemas.microsoft.com/office/drawing/2014/main" id="{76D8D423-DAB0-A34D-9691-9A1214DB5290}"/>
              </a:ext>
            </a:extLst>
          </p:cNvPr>
          <p:cNvPicPr>
            <a:picLocks noChangeAspect="1"/>
          </p:cNvPicPr>
          <p:nvPr/>
        </p:nvPicPr>
        <p:blipFill>
          <a:blip r:embed="rId4"/>
          <a:stretch>
            <a:fillRect/>
          </a:stretch>
        </p:blipFill>
        <p:spPr>
          <a:xfrm>
            <a:off x="69574" y="6492875"/>
            <a:ext cx="401577" cy="327818"/>
          </a:xfrm>
          <a:prstGeom prst="rect">
            <a:avLst/>
          </a:prstGeom>
        </p:spPr>
      </p:pic>
      <p:sp>
        <p:nvSpPr>
          <p:cNvPr id="19" name="TextBox 18">
            <a:extLst>
              <a:ext uri="{FF2B5EF4-FFF2-40B4-BE49-F238E27FC236}">
                <a16:creationId xmlns:a16="http://schemas.microsoft.com/office/drawing/2014/main" id="{B3A81EC0-6E05-D842-981A-83580C350658}"/>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0334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F4D22-5334-EB4E-BAB2-A604E51F752E}"/>
              </a:ext>
            </a:extLst>
          </p:cNvPr>
          <p:cNvSpPr>
            <a:spLocks noGrp="1"/>
          </p:cNvSpPr>
          <p:nvPr>
            <p:ph type="title"/>
          </p:nvPr>
        </p:nvSpPr>
        <p:spPr/>
        <p:txBody>
          <a:bodyPr>
            <a:normAutofit/>
          </a:bodyPr>
          <a:lstStyle/>
          <a:p>
            <a:r>
              <a:rPr lang="en-US" dirty="0"/>
              <a:t>Leaf sampling</a:t>
            </a:r>
          </a:p>
        </p:txBody>
      </p:sp>
      <p:sp>
        <p:nvSpPr>
          <p:cNvPr id="3" name="Content Placeholder 2">
            <a:extLst>
              <a:ext uri="{FF2B5EF4-FFF2-40B4-BE49-F238E27FC236}">
                <a16:creationId xmlns:a16="http://schemas.microsoft.com/office/drawing/2014/main" id="{3BEDB719-E50E-184B-8C90-CE1F02AFF84E}"/>
              </a:ext>
            </a:extLst>
          </p:cNvPr>
          <p:cNvSpPr>
            <a:spLocks noGrp="1"/>
          </p:cNvSpPr>
          <p:nvPr>
            <p:ph idx="1"/>
          </p:nvPr>
        </p:nvSpPr>
        <p:spPr>
          <a:xfrm>
            <a:off x="504587" y="2521626"/>
            <a:ext cx="3330813" cy="2858684"/>
          </a:xfrm>
        </p:spPr>
        <p:txBody>
          <a:bodyPr anchor="ctr">
            <a:normAutofit/>
          </a:bodyPr>
          <a:lstStyle/>
          <a:p>
            <a:r>
              <a:rPr lang="en-US" sz="1800" dirty="0"/>
              <a:t>Fully sunlit canopy leaves brought down with arborist’s slingshot</a:t>
            </a:r>
          </a:p>
          <a:p>
            <a:endParaRPr lang="en-US" sz="1800" dirty="0"/>
          </a:p>
          <a:p>
            <a:r>
              <a:rPr lang="en-US" sz="1800" dirty="0"/>
              <a:t>Branches recut underwater</a:t>
            </a:r>
          </a:p>
          <a:p>
            <a:endParaRPr lang="en-US" sz="1800" dirty="0"/>
          </a:p>
          <a:p>
            <a:r>
              <a:rPr lang="en-US" sz="1800" dirty="0"/>
              <a:t>CO</a:t>
            </a:r>
            <a:r>
              <a:rPr lang="en-US" sz="1800" baseline="-25000" dirty="0"/>
              <a:t>2</a:t>
            </a:r>
            <a:r>
              <a:rPr lang="en-US" sz="1800" dirty="0"/>
              <a:t> response curve</a:t>
            </a:r>
            <a:r>
              <a:rPr lang="en-US" sz="1800" baseline="30000" dirty="0"/>
              <a:t> </a:t>
            </a:r>
            <a:r>
              <a:rPr lang="en-US" sz="1800" dirty="0"/>
              <a:t>using LI-COR 6800</a:t>
            </a:r>
          </a:p>
        </p:txBody>
      </p:sp>
      <p:pic>
        <p:nvPicPr>
          <p:cNvPr id="4" name="Picture 3" descr="A picture containing outdoor, tree, ground, forest&#10;&#10;Description automatically generated">
            <a:extLst>
              <a:ext uri="{FF2B5EF4-FFF2-40B4-BE49-F238E27FC236}">
                <a16:creationId xmlns:a16="http://schemas.microsoft.com/office/drawing/2014/main" id="{395E0D8D-B13B-F84A-8D12-624EE7CBF804}"/>
              </a:ext>
            </a:extLst>
          </p:cNvPr>
          <p:cNvPicPr>
            <a:picLocks noChangeAspect="1"/>
          </p:cNvPicPr>
          <p:nvPr/>
        </p:nvPicPr>
        <p:blipFill rotWithShape="1">
          <a:blip r:embed="rId3"/>
          <a:srcRect t="882"/>
          <a:stretch/>
        </p:blipFill>
        <p:spPr>
          <a:xfrm>
            <a:off x="4493278" y="1658472"/>
            <a:ext cx="3460237" cy="4572948"/>
          </a:xfrm>
          <a:prstGeom prst="rect">
            <a:avLst/>
          </a:prstGeom>
          <a:ln w="19050">
            <a:solidFill>
              <a:schemeClr val="tx1"/>
            </a:solidFill>
          </a:ln>
        </p:spPr>
      </p:pic>
      <p:pic>
        <p:nvPicPr>
          <p:cNvPr id="37" name="Picture 36" descr="A picture containing tree, outdoor&#10;&#10;Description automatically generated">
            <a:extLst>
              <a:ext uri="{FF2B5EF4-FFF2-40B4-BE49-F238E27FC236}">
                <a16:creationId xmlns:a16="http://schemas.microsoft.com/office/drawing/2014/main" id="{7AA0517B-DE29-D54D-908F-986EC1C06A0B}"/>
              </a:ext>
            </a:extLst>
          </p:cNvPr>
          <p:cNvPicPr>
            <a:picLocks/>
          </p:cNvPicPr>
          <p:nvPr/>
        </p:nvPicPr>
        <p:blipFill>
          <a:blip r:embed="rId4"/>
          <a:stretch>
            <a:fillRect/>
          </a:stretch>
        </p:blipFill>
        <p:spPr>
          <a:xfrm>
            <a:off x="8299561" y="1658114"/>
            <a:ext cx="3456432" cy="4572000"/>
          </a:xfrm>
          <a:prstGeom prst="rect">
            <a:avLst/>
          </a:prstGeom>
          <a:ln w="19050">
            <a:solidFill>
              <a:schemeClr val="tx1"/>
            </a:solidFill>
          </a:ln>
        </p:spPr>
      </p:pic>
      <p:pic>
        <p:nvPicPr>
          <p:cNvPr id="7" name="Picture 6">
            <a:extLst>
              <a:ext uri="{FF2B5EF4-FFF2-40B4-BE49-F238E27FC236}">
                <a16:creationId xmlns:a16="http://schemas.microsoft.com/office/drawing/2014/main" id="{82C351E4-64FF-F847-923C-99B1C396A77C}"/>
              </a:ext>
            </a:extLst>
          </p:cNvPr>
          <p:cNvPicPr>
            <a:picLocks noChangeAspect="1"/>
          </p:cNvPicPr>
          <p:nvPr/>
        </p:nvPicPr>
        <p:blipFill>
          <a:blip r:embed="rId5"/>
          <a:stretch>
            <a:fillRect/>
          </a:stretch>
        </p:blipFill>
        <p:spPr>
          <a:xfrm>
            <a:off x="69574" y="6492875"/>
            <a:ext cx="401577" cy="327818"/>
          </a:xfrm>
          <a:prstGeom prst="rect">
            <a:avLst/>
          </a:prstGeom>
        </p:spPr>
      </p:pic>
      <p:sp>
        <p:nvSpPr>
          <p:cNvPr id="9" name="TextBox 8">
            <a:extLst>
              <a:ext uri="{FF2B5EF4-FFF2-40B4-BE49-F238E27FC236}">
                <a16:creationId xmlns:a16="http://schemas.microsoft.com/office/drawing/2014/main" id="{85E53DB7-1982-0A49-8B45-30BD21C04577}"/>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34258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C2D1E-C895-D647-89AF-47029D230E45}"/>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Plant measurements</a:t>
            </a:r>
          </a:p>
        </p:txBody>
      </p:sp>
      <p:sp>
        <p:nvSpPr>
          <p:cNvPr id="4" name="Rectangle 3">
            <a:extLst>
              <a:ext uri="{FF2B5EF4-FFF2-40B4-BE49-F238E27FC236}">
                <a16:creationId xmlns:a16="http://schemas.microsoft.com/office/drawing/2014/main" id="{B140E785-381F-D949-A515-63735174BC66}"/>
              </a:ext>
            </a:extLst>
          </p:cNvPr>
          <p:cNvSpPr/>
          <p:nvPr/>
        </p:nvSpPr>
        <p:spPr>
          <a:xfrm>
            <a:off x="2286000" y="1976907"/>
            <a:ext cx="3477295" cy="383790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F836F84-0D0D-AF4D-8D5D-B6D3F29920AF}"/>
              </a:ext>
            </a:extLst>
          </p:cNvPr>
          <p:cNvSpPr/>
          <p:nvPr/>
        </p:nvSpPr>
        <p:spPr>
          <a:xfrm>
            <a:off x="6415828" y="1976907"/>
            <a:ext cx="3477295" cy="3837905"/>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7F729C9-AA5C-8C4A-8E22-2F49299298DF}"/>
              </a:ext>
            </a:extLst>
          </p:cNvPr>
          <p:cNvSpPr txBox="1"/>
          <p:nvPr/>
        </p:nvSpPr>
        <p:spPr>
          <a:xfrm>
            <a:off x="2758146" y="2125012"/>
            <a:ext cx="2533001" cy="369332"/>
          </a:xfrm>
          <a:prstGeom prst="rect">
            <a:avLst/>
          </a:prstGeom>
          <a:ln w="28575">
            <a:solidFill>
              <a:schemeClr val="tx1"/>
            </a:solidFill>
          </a:ln>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Leaf-level measurements</a:t>
            </a:r>
          </a:p>
        </p:txBody>
      </p:sp>
      <p:sp>
        <p:nvSpPr>
          <p:cNvPr id="7" name="TextBox 6">
            <a:extLst>
              <a:ext uri="{FF2B5EF4-FFF2-40B4-BE49-F238E27FC236}">
                <a16:creationId xmlns:a16="http://schemas.microsoft.com/office/drawing/2014/main" id="{17CE2932-5A3F-5B4A-A5EF-705E9DDEE80C}"/>
              </a:ext>
            </a:extLst>
          </p:cNvPr>
          <p:cNvSpPr txBox="1"/>
          <p:nvPr/>
        </p:nvSpPr>
        <p:spPr>
          <a:xfrm>
            <a:off x="6759317" y="2125012"/>
            <a:ext cx="2790316" cy="369332"/>
          </a:xfrm>
          <a:prstGeom prst="rect">
            <a:avLst/>
          </a:prstGeom>
          <a:ln w="28575">
            <a:solidFill>
              <a:schemeClr val="tx1"/>
            </a:solidFill>
          </a:ln>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Whole plant measurements</a:t>
            </a:r>
          </a:p>
        </p:txBody>
      </p:sp>
      <p:sp>
        <p:nvSpPr>
          <p:cNvPr id="8" name="TextBox 7">
            <a:extLst>
              <a:ext uri="{FF2B5EF4-FFF2-40B4-BE49-F238E27FC236}">
                <a16:creationId xmlns:a16="http://schemas.microsoft.com/office/drawing/2014/main" id="{583915DB-10A2-5542-8979-95DE995E4A6D}"/>
              </a:ext>
            </a:extLst>
          </p:cNvPr>
          <p:cNvSpPr txBox="1"/>
          <p:nvPr/>
        </p:nvSpPr>
        <p:spPr>
          <a:xfrm>
            <a:off x="2665780" y="2847166"/>
            <a:ext cx="2678952" cy="2492990"/>
          </a:xfrm>
          <a:prstGeom prst="rect">
            <a:avLst/>
          </a:prstGeom>
          <a:ln w="28575">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US" sz="1600" dirty="0"/>
              <a:t>Net photosynthesis and biochemical process rates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Leaf nitrogen per unit leaf area</a:t>
            </a:r>
          </a:p>
          <a:p>
            <a:endParaRPr lang="en-US" sz="1600" dirty="0"/>
          </a:p>
          <a:p>
            <a:pPr marL="285750" indent="-285750">
              <a:buFont typeface="Arial" panose="020B0604020202020204" pitchFamily="34" charset="0"/>
              <a:buChar char="•"/>
            </a:pPr>
            <a:r>
              <a:rPr lang="en-US" sz="1600" dirty="0"/>
              <a:t>PNUE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err="1"/>
              <a:t>iWUE</a:t>
            </a:r>
            <a:endParaRPr lang="en-US" sz="1600" dirty="0"/>
          </a:p>
          <a:p>
            <a:endParaRPr lang="en-US" sz="1200" dirty="0"/>
          </a:p>
        </p:txBody>
      </p:sp>
      <p:sp>
        <p:nvSpPr>
          <p:cNvPr id="9" name="TextBox 8">
            <a:extLst>
              <a:ext uri="{FF2B5EF4-FFF2-40B4-BE49-F238E27FC236}">
                <a16:creationId xmlns:a16="http://schemas.microsoft.com/office/drawing/2014/main" id="{4B94AB32-F4E5-A741-87CE-3FBAC5739676}"/>
              </a:ext>
            </a:extLst>
          </p:cNvPr>
          <p:cNvSpPr txBox="1"/>
          <p:nvPr/>
        </p:nvSpPr>
        <p:spPr>
          <a:xfrm>
            <a:off x="6814879" y="2754833"/>
            <a:ext cx="2679192" cy="2308324"/>
          </a:xfrm>
          <a:prstGeom prst="rect">
            <a:avLst/>
          </a:prstGeom>
          <a:ln w="28575">
            <a:solidFill>
              <a:schemeClr val="tx1"/>
            </a:solidFill>
          </a:ln>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US" dirty="0"/>
              <a:t>Change in basal area</a:t>
            </a:r>
            <a:r>
              <a:rPr lang="en-US" baseline="-25000" dirty="0"/>
              <a:t> </a:t>
            </a:r>
            <a:r>
              <a:rPr lang="en-US" dirty="0"/>
              <a:t>between 2011 and 2019</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Relative growth rate using allometrically-scaled whole tree biomass</a:t>
            </a:r>
          </a:p>
        </p:txBody>
      </p:sp>
      <p:pic>
        <p:nvPicPr>
          <p:cNvPr id="10" name="Picture 9">
            <a:extLst>
              <a:ext uri="{FF2B5EF4-FFF2-40B4-BE49-F238E27FC236}">
                <a16:creationId xmlns:a16="http://schemas.microsoft.com/office/drawing/2014/main" id="{8D00C26B-734D-5F47-A1E1-B32392AB3094}"/>
              </a:ext>
            </a:extLst>
          </p:cNvPr>
          <p:cNvPicPr>
            <a:picLocks noChangeAspect="1"/>
          </p:cNvPicPr>
          <p:nvPr/>
        </p:nvPicPr>
        <p:blipFill>
          <a:blip r:embed="rId3"/>
          <a:stretch>
            <a:fillRect/>
          </a:stretch>
        </p:blipFill>
        <p:spPr>
          <a:xfrm>
            <a:off x="69574" y="6492875"/>
            <a:ext cx="401577" cy="327818"/>
          </a:xfrm>
          <a:prstGeom prst="rect">
            <a:avLst/>
          </a:prstGeom>
        </p:spPr>
      </p:pic>
      <p:sp>
        <p:nvSpPr>
          <p:cNvPr id="12" name="TextBox 11">
            <a:extLst>
              <a:ext uri="{FF2B5EF4-FFF2-40B4-BE49-F238E27FC236}">
                <a16:creationId xmlns:a16="http://schemas.microsoft.com/office/drawing/2014/main" id="{D8F28717-B05F-AB4A-BCB5-F90F44D3BCAF}"/>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683720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Chart, scatter chart&#10;&#10;Description automatically generated">
            <a:extLst>
              <a:ext uri="{FF2B5EF4-FFF2-40B4-BE49-F238E27FC236}">
                <a16:creationId xmlns:a16="http://schemas.microsoft.com/office/drawing/2014/main" id="{DEFF2F87-FA4E-0B4A-B613-7D0A018E377F}"/>
              </a:ext>
            </a:extLst>
          </p:cNvPr>
          <p:cNvPicPr>
            <a:picLocks noChangeAspect="1"/>
          </p:cNvPicPr>
          <p:nvPr/>
        </p:nvPicPr>
        <p:blipFill>
          <a:blip r:embed="rId3"/>
          <a:stretch>
            <a:fillRect/>
          </a:stretch>
        </p:blipFill>
        <p:spPr>
          <a:xfrm>
            <a:off x="2667000" y="1920875"/>
            <a:ext cx="6858000" cy="4572000"/>
          </a:xfrm>
          <a:prstGeom prst="rect">
            <a:avLst/>
          </a:prstGeom>
        </p:spPr>
      </p:pic>
      <p:sp>
        <p:nvSpPr>
          <p:cNvPr id="12" name="Rectangle 11">
            <a:extLst>
              <a:ext uri="{FF2B5EF4-FFF2-40B4-BE49-F238E27FC236}">
                <a16:creationId xmlns:a16="http://schemas.microsoft.com/office/drawing/2014/main" id="{3E1F2568-5EFC-3A4D-82E4-9623F1E7EF6E}"/>
              </a:ext>
            </a:extLst>
          </p:cNvPr>
          <p:cNvSpPr/>
          <p:nvPr/>
        </p:nvSpPr>
        <p:spPr>
          <a:xfrm>
            <a:off x="3297115" y="2013438"/>
            <a:ext cx="4633547" cy="37894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B89525BB-F398-6543-A9B0-98A1ABB72402}"/>
              </a:ext>
            </a:extLst>
          </p:cNvPr>
          <p:cNvSpPr>
            <a:spLocks noGrp="1"/>
          </p:cNvSpPr>
          <p:nvPr>
            <p:ph type="title"/>
          </p:nvPr>
        </p:nvSpPr>
        <p:spPr/>
        <p:txBody>
          <a:bodyPr/>
          <a:lstStyle/>
          <a:p>
            <a:endParaRPr lang="en-US"/>
          </a:p>
        </p:txBody>
      </p:sp>
      <p:pic>
        <p:nvPicPr>
          <p:cNvPr id="5" name="Picture 4">
            <a:extLst>
              <a:ext uri="{FF2B5EF4-FFF2-40B4-BE49-F238E27FC236}">
                <a16:creationId xmlns:a16="http://schemas.microsoft.com/office/drawing/2014/main" id="{44F0BBF5-8743-6242-9FEE-79A621423B82}"/>
              </a:ext>
            </a:extLst>
          </p:cNvPr>
          <p:cNvPicPr>
            <a:picLocks noChangeAspect="1"/>
          </p:cNvPicPr>
          <p:nvPr/>
        </p:nvPicPr>
        <p:blipFill>
          <a:blip r:embed="rId4"/>
          <a:stretch>
            <a:fillRect/>
          </a:stretch>
        </p:blipFill>
        <p:spPr>
          <a:xfrm>
            <a:off x="69574" y="6492875"/>
            <a:ext cx="401577" cy="327818"/>
          </a:xfrm>
          <a:prstGeom prst="rect">
            <a:avLst/>
          </a:prstGeom>
        </p:spPr>
      </p:pic>
      <p:sp>
        <p:nvSpPr>
          <p:cNvPr id="7" name="TextBox 6">
            <a:extLst>
              <a:ext uri="{FF2B5EF4-FFF2-40B4-BE49-F238E27FC236}">
                <a16:creationId xmlns:a16="http://schemas.microsoft.com/office/drawing/2014/main" id="{73594B54-8EA9-DE48-801A-FC25B57DCD1D}"/>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35598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5A9AF-A33A-4B4C-B9A8-38612ACF2D4D}"/>
              </a:ext>
            </a:extLst>
          </p:cNvPr>
          <p:cNvSpPr>
            <a:spLocks noGrp="1"/>
          </p:cNvSpPr>
          <p:nvPr>
            <p:ph type="title"/>
          </p:nvPr>
        </p:nvSpPr>
        <p:spPr/>
        <p:txBody>
          <a:bodyPr/>
          <a:lstStyle/>
          <a:p>
            <a:r>
              <a:rPr lang="en-US" dirty="0"/>
              <a:t>Soil nitrogen availability increases leaf nitrogen</a:t>
            </a:r>
          </a:p>
        </p:txBody>
      </p:sp>
      <p:pic>
        <p:nvPicPr>
          <p:cNvPr id="11" name="Picture 10" descr="Chart, scatter chart&#10;&#10;Description automatically generated">
            <a:extLst>
              <a:ext uri="{FF2B5EF4-FFF2-40B4-BE49-F238E27FC236}">
                <a16:creationId xmlns:a16="http://schemas.microsoft.com/office/drawing/2014/main" id="{DEFF2F87-FA4E-0B4A-B613-7D0A018E377F}"/>
              </a:ext>
            </a:extLst>
          </p:cNvPr>
          <p:cNvPicPr>
            <a:picLocks noChangeAspect="1"/>
          </p:cNvPicPr>
          <p:nvPr/>
        </p:nvPicPr>
        <p:blipFill>
          <a:blip r:embed="rId3"/>
          <a:stretch>
            <a:fillRect/>
          </a:stretch>
        </p:blipFill>
        <p:spPr>
          <a:xfrm>
            <a:off x="2667000" y="1920875"/>
            <a:ext cx="6858000" cy="4572000"/>
          </a:xfrm>
          <a:prstGeom prst="rect">
            <a:avLst/>
          </a:prstGeom>
        </p:spPr>
      </p:pic>
      <p:sp>
        <p:nvSpPr>
          <p:cNvPr id="4" name="TextBox 3">
            <a:extLst>
              <a:ext uri="{FF2B5EF4-FFF2-40B4-BE49-F238E27FC236}">
                <a16:creationId xmlns:a16="http://schemas.microsoft.com/office/drawing/2014/main" id="{0C223BE1-0A77-BD41-8195-3380F3F44A63}"/>
              </a:ext>
            </a:extLst>
          </p:cNvPr>
          <p:cNvSpPr txBox="1"/>
          <p:nvPr/>
        </p:nvSpPr>
        <p:spPr>
          <a:xfrm>
            <a:off x="6036367" y="5446644"/>
            <a:ext cx="190308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20.27% increase</a:t>
            </a:r>
          </a:p>
        </p:txBody>
      </p:sp>
      <p:pic>
        <p:nvPicPr>
          <p:cNvPr id="5" name="Picture 4">
            <a:extLst>
              <a:ext uri="{FF2B5EF4-FFF2-40B4-BE49-F238E27FC236}">
                <a16:creationId xmlns:a16="http://schemas.microsoft.com/office/drawing/2014/main" id="{22586BCA-D148-8146-AC63-CB3D65400D02}"/>
              </a:ext>
            </a:extLst>
          </p:cNvPr>
          <p:cNvPicPr>
            <a:picLocks noChangeAspect="1"/>
          </p:cNvPicPr>
          <p:nvPr/>
        </p:nvPicPr>
        <p:blipFill>
          <a:blip r:embed="rId4"/>
          <a:stretch>
            <a:fillRect/>
          </a:stretch>
        </p:blipFill>
        <p:spPr>
          <a:xfrm>
            <a:off x="69574" y="6492875"/>
            <a:ext cx="401577" cy="327818"/>
          </a:xfrm>
          <a:prstGeom prst="rect">
            <a:avLst/>
          </a:prstGeom>
        </p:spPr>
      </p:pic>
      <p:sp>
        <p:nvSpPr>
          <p:cNvPr id="7" name="TextBox 6">
            <a:extLst>
              <a:ext uri="{FF2B5EF4-FFF2-40B4-BE49-F238E27FC236}">
                <a16:creationId xmlns:a16="http://schemas.microsoft.com/office/drawing/2014/main" id="{63D241AC-BC24-2C47-90D9-ECF7A76149C9}"/>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88343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35991-2B49-414A-8BF7-177AB4ED26F9}"/>
              </a:ext>
            </a:extLst>
          </p:cNvPr>
          <p:cNvSpPr>
            <a:spLocks noGrp="1"/>
          </p:cNvSpPr>
          <p:nvPr>
            <p:ph type="title"/>
          </p:nvPr>
        </p:nvSpPr>
        <p:spPr/>
        <p:txBody>
          <a:bodyPr/>
          <a:lstStyle/>
          <a:p>
            <a:r>
              <a:rPr lang="en-US" dirty="0"/>
              <a:t>Soil nitrogen availability increases photosynthetic capacity</a:t>
            </a:r>
          </a:p>
        </p:txBody>
      </p:sp>
      <p:pic>
        <p:nvPicPr>
          <p:cNvPr id="6" name="Picture 5">
            <a:extLst>
              <a:ext uri="{FF2B5EF4-FFF2-40B4-BE49-F238E27FC236}">
                <a16:creationId xmlns:a16="http://schemas.microsoft.com/office/drawing/2014/main" id="{0D7BEEBC-441D-8742-99F1-C3B726D4E7A8}"/>
              </a:ext>
            </a:extLst>
          </p:cNvPr>
          <p:cNvPicPr>
            <a:picLocks noChangeAspect="1"/>
          </p:cNvPicPr>
          <p:nvPr/>
        </p:nvPicPr>
        <p:blipFill>
          <a:blip r:embed="rId3"/>
          <a:stretch>
            <a:fillRect/>
          </a:stretch>
        </p:blipFill>
        <p:spPr>
          <a:xfrm>
            <a:off x="2667000" y="1920875"/>
            <a:ext cx="6858000" cy="4572000"/>
          </a:xfrm>
          <a:prstGeom prst="rect">
            <a:avLst/>
          </a:prstGeom>
        </p:spPr>
      </p:pic>
      <p:sp>
        <p:nvSpPr>
          <p:cNvPr id="7" name="Rectangle 6">
            <a:extLst>
              <a:ext uri="{FF2B5EF4-FFF2-40B4-BE49-F238E27FC236}">
                <a16:creationId xmlns:a16="http://schemas.microsoft.com/office/drawing/2014/main" id="{AD29124D-A441-7041-8D4D-A715A3408460}"/>
              </a:ext>
            </a:extLst>
          </p:cNvPr>
          <p:cNvSpPr/>
          <p:nvPr/>
        </p:nvSpPr>
        <p:spPr>
          <a:xfrm>
            <a:off x="3376246" y="2013438"/>
            <a:ext cx="4554416" cy="37894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72574F0-C303-0E40-BF75-A46FAA264375}"/>
              </a:ext>
            </a:extLst>
          </p:cNvPr>
          <p:cNvPicPr>
            <a:picLocks noChangeAspect="1"/>
          </p:cNvPicPr>
          <p:nvPr/>
        </p:nvPicPr>
        <p:blipFill>
          <a:blip r:embed="rId4"/>
          <a:stretch>
            <a:fillRect/>
          </a:stretch>
        </p:blipFill>
        <p:spPr>
          <a:xfrm>
            <a:off x="69574" y="6492875"/>
            <a:ext cx="401577" cy="327818"/>
          </a:xfrm>
          <a:prstGeom prst="rect">
            <a:avLst/>
          </a:prstGeom>
        </p:spPr>
      </p:pic>
      <p:sp>
        <p:nvSpPr>
          <p:cNvPr id="9" name="TextBox 8">
            <a:extLst>
              <a:ext uri="{FF2B5EF4-FFF2-40B4-BE49-F238E27FC236}">
                <a16:creationId xmlns:a16="http://schemas.microsoft.com/office/drawing/2014/main" id="{0C3418B3-FE7C-D84D-A49B-62803FB75797}"/>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43483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35991-2B49-414A-8BF7-177AB4ED26F9}"/>
              </a:ext>
            </a:extLst>
          </p:cNvPr>
          <p:cNvSpPr>
            <a:spLocks noGrp="1"/>
          </p:cNvSpPr>
          <p:nvPr>
            <p:ph type="title"/>
          </p:nvPr>
        </p:nvSpPr>
        <p:spPr/>
        <p:txBody>
          <a:bodyPr/>
          <a:lstStyle/>
          <a:p>
            <a:r>
              <a:rPr lang="en-US" dirty="0"/>
              <a:t>Soil nitrogen availability increases photosynthetic capacity</a:t>
            </a:r>
          </a:p>
        </p:txBody>
      </p:sp>
      <p:pic>
        <p:nvPicPr>
          <p:cNvPr id="6" name="Picture 5">
            <a:extLst>
              <a:ext uri="{FF2B5EF4-FFF2-40B4-BE49-F238E27FC236}">
                <a16:creationId xmlns:a16="http://schemas.microsoft.com/office/drawing/2014/main" id="{0D7BEEBC-441D-8742-99F1-C3B726D4E7A8}"/>
              </a:ext>
            </a:extLst>
          </p:cNvPr>
          <p:cNvPicPr>
            <a:picLocks noChangeAspect="1"/>
          </p:cNvPicPr>
          <p:nvPr/>
        </p:nvPicPr>
        <p:blipFill>
          <a:blip r:embed="rId3"/>
          <a:stretch>
            <a:fillRect/>
          </a:stretch>
        </p:blipFill>
        <p:spPr>
          <a:xfrm>
            <a:off x="2667000" y="1920875"/>
            <a:ext cx="6858000" cy="4572000"/>
          </a:xfrm>
          <a:prstGeom prst="rect">
            <a:avLst/>
          </a:prstGeom>
        </p:spPr>
      </p:pic>
      <p:sp>
        <p:nvSpPr>
          <p:cNvPr id="3" name="TextBox 2">
            <a:extLst>
              <a:ext uri="{FF2B5EF4-FFF2-40B4-BE49-F238E27FC236}">
                <a16:creationId xmlns:a16="http://schemas.microsoft.com/office/drawing/2014/main" id="{8CE540CD-1B1A-934B-BCDD-46081E5381BF}"/>
              </a:ext>
            </a:extLst>
          </p:cNvPr>
          <p:cNvSpPr txBox="1"/>
          <p:nvPr/>
        </p:nvSpPr>
        <p:spPr>
          <a:xfrm>
            <a:off x="6036366" y="2027584"/>
            <a:ext cx="190308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20.32% increase</a:t>
            </a:r>
          </a:p>
        </p:txBody>
      </p:sp>
      <p:pic>
        <p:nvPicPr>
          <p:cNvPr id="5" name="Picture 4">
            <a:extLst>
              <a:ext uri="{FF2B5EF4-FFF2-40B4-BE49-F238E27FC236}">
                <a16:creationId xmlns:a16="http://schemas.microsoft.com/office/drawing/2014/main" id="{D8EA6D62-94B6-0F41-9086-942209920231}"/>
              </a:ext>
            </a:extLst>
          </p:cNvPr>
          <p:cNvPicPr>
            <a:picLocks noChangeAspect="1"/>
          </p:cNvPicPr>
          <p:nvPr/>
        </p:nvPicPr>
        <p:blipFill>
          <a:blip r:embed="rId4"/>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5008AA8A-7D39-5A46-B3C7-F7F63219C454}"/>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664469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Chart, scatter chart&#10;&#10;Description automatically generated">
            <a:extLst>
              <a:ext uri="{FF2B5EF4-FFF2-40B4-BE49-F238E27FC236}">
                <a16:creationId xmlns:a16="http://schemas.microsoft.com/office/drawing/2014/main" id="{8B903B3B-9215-7248-9A4F-000D309EA604}"/>
              </a:ext>
            </a:extLst>
          </p:cNvPr>
          <p:cNvPicPr>
            <a:picLocks noChangeAspect="1"/>
          </p:cNvPicPr>
          <p:nvPr/>
        </p:nvPicPr>
        <p:blipFill rotWithShape="1">
          <a:blip r:embed="rId3"/>
          <a:srcRect r="21324"/>
          <a:stretch/>
        </p:blipFill>
        <p:spPr>
          <a:xfrm>
            <a:off x="821935" y="2051893"/>
            <a:ext cx="4856018" cy="4114800"/>
          </a:xfrm>
          <a:prstGeom prst="rect">
            <a:avLst/>
          </a:prstGeom>
        </p:spPr>
      </p:pic>
      <p:pic>
        <p:nvPicPr>
          <p:cNvPr id="5" name="Picture 4" descr="Chart, scatter chart&#10;&#10;Description automatically generated">
            <a:extLst>
              <a:ext uri="{FF2B5EF4-FFF2-40B4-BE49-F238E27FC236}">
                <a16:creationId xmlns:a16="http://schemas.microsoft.com/office/drawing/2014/main" id="{0E554C51-3D05-C14E-AD8B-733DB458674B}"/>
              </a:ext>
            </a:extLst>
          </p:cNvPr>
          <p:cNvPicPr>
            <a:picLocks noChangeAspect="1"/>
          </p:cNvPicPr>
          <p:nvPr/>
        </p:nvPicPr>
        <p:blipFill>
          <a:blip r:embed="rId4"/>
          <a:stretch>
            <a:fillRect/>
          </a:stretch>
        </p:blipFill>
        <p:spPr>
          <a:xfrm>
            <a:off x="5677953" y="2051893"/>
            <a:ext cx="6172200" cy="4114800"/>
          </a:xfrm>
          <a:prstGeom prst="rect">
            <a:avLst/>
          </a:prstGeom>
        </p:spPr>
      </p:pic>
      <p:sp>
        <p:nvSpPr>
          <p:cNvPr id="6" name="Rectangle 5">
            <a:extLst>
              <a:ext uri="{FF2B5EF4-FFF2-40B4-BE49-F238E27FC236}">
                <a16:creationId xmlns:a16="http://schemas.microsoft.com/office/drawing/2014/main" id="{80BBDE71-665E-4144-8EA8-E95587F24A8F}"/>
              </a:ext>
            </a:extLst>
          </p:cNvPr>
          <p:cNvSpPr/>
          <p:nvPr/>
        </p:nvSpPr>
        <p:spPr>
          <a:xfrm>
            <a:off x="6402261" y="2146853"/>
            <a:ext cx="4020671" cy="34088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C02DB2-322F-7940-934C-F43FDDFD6B19}"/>
              </a:ext>
            </a:extLst>
          </p:cNvPr>
          <p:cNvSpPr/>
          <p:nvPr/>
        </p:nvSpPr>
        <p:spPr>
          <a:xfrm>
            <a:off x="1386508" y="2146853"/>
            <a:ext cx="4179795" cy="34088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4D927849-FCD6-9E4A-806F-648BE7DB094E}"/>
              </a:ext>
            </a:extLst>
          </p:cNvPr>
          <p:cNvSpPr/>
          <p:nvPr/>
        </p:nvSpPr>
        <p:spPr>
          <a:xfrm rot="19803477">
            <a:off x="7150267" y="3429380"/>
            <a:ext cx="2750040" cy="767729"/>
          </a:xfrm>
          <a:prstGeom prst="rightArrow">
            <a:avLst/>
          </a:prstGeom>
          <a:solidFill>
            <a:srgbClr val="FF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a:extLst>
              <a:ext uri="{FF2B5EF4-FFF2-40B4-BE49-F238E27FC236}">
                <a16:creationId xmlns:a16="http://schemas.microsoft.com/office/drawing/2014/main" id="{925A93A1-D3F0-CA46-8B4D-46A44869BA7A}"/>
              </a:ext>
            </a:extLst>
          </p:cNvPr>
          <p:cNvSpPr/>
          <p:nvPr/>
        </p:nvSpPr>
        <p:spPr>
          <a:xfrm rot="1903583">
            <a:off x="1922268" y="3467405"/>
            <a:ext cx="2750040" cy="767729"/>
          </a:xfrm>
          <a:prstGeom prst="rightArrow">
            <a:avLst/>
          </a:prstGeom>
          <a:solidFill>
            <a:srgbClr val="FF00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1168CE7B-5D65-1544-B5F7-6A787F2B4F21}"/>
              </a:ext>
            </a:extLst>
          </p:cNvPr>
          <p:cNvPicPr>
            <a:picLocks noChangeAspect="1"/>
          </p:cNvPicPr>
          <p:nvPr/>
        </p:nvPicPr>
        <p:blipFill>
          <a:blip r:embed="rId5"/>
          <a:stretch>
            <a:fillRect/>
          </a:stretch>
        </p:blipFill>
        <p:spPr>
          <a:xfrm>
            <a:off x="69574" y="6492875"/>
            <a:ext cx="401577" cy="327818"/>
          </a:xfrm>
          <a:prstGeom prst="rect">
            <a:avLst/>
          </a:prstGeom>
        </p:spPr>
      </p:pic>
      <p:sp>
        <p:nvSpPr>
          <p:cNvPr id="14" name="TextBox 13">
            <a:extLst>
              <a:ext uri="{FF2B5EF4-FFF2-40B4-BE49-F238E27FC236}">
                <a16:creationId xmlns:a16="http://schemas.microsoft.com/office/drawing/2014/main" id="{8F8B8E5B-3C1E-E34F-A04B-DC9D493681C5}"/>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968384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803E5-3FB4-A440-8C1A-9CDB43BB4943}"/>
              </a:ext>
            </a:extLst>
          </p:cNvPr>
          <p:cNvSpPr>
            <a:spLocks noGrp="1"/>
          </p:cNvSpPr>
          <p:nvPr>
            <p:ph type="title"/>
          </p:nvPr>
        </p:nvSpPr>
        <p:spPr/>
        <p:txBody>
          <a:bodyPr>
            <a:normAutofit/>
          </a:bodyPr>
          <a:lstStyle/>
          <a:p>
            <a:r>
              <a:rPr lang="en-US" dirty="0"/>
              <a:t>Soil nitrogen availability increases photosynthetic nitrogen-use efficiency…</a:t>
            </a:r>
          </a:p>
        </p:txBody>
      </p:sp>
      <p:pic>
        <p:nvPicPr>
          <p:cNvPr id="11" name="Picture 10" descr="Chart, scatter chart&#10;&#10;Description automatically generated">
            <a:extLst>
              <a:ext uri="{FF2B5EF4-FFF2-40B4-BE49-F238E27FC236}">
                <a16:creationId xmlns:a16="http://schemas.microsoft.com/office/drawing/2014/main" id="{8B903B3B-9215-7248-9A4F-000D309EA604}"/>
              </a:ext>
            </a:extLst>
          </p:cNvPr>
          <p:cNvPicPr>
            <a:picLocks noChangeAspect="1"/>
          </p:cNvPicPr>
          <p:nvPr/>
        </p:nvPicPr>
        <p:blipFill rotWithShape="1">
          <a:blip r:embed="rId3"/>
          <a:srcRect r="21324"/>
          <a:stretch/>
        </p:blipFill>
        <p:spPr>
          <a:xfrm>
            <a:off x="821934" y="2051893"/>
            <a:ext cx="4856018" cy="4114800"/>
          </a:xfrm>
          <a:prstGeom prst="rect">
            <a:avLst/>
          </a:prstGeom>
        </p:spPr>
      </p:pic>
      <p:pic>
        <p:nvPicPr>
          <p:cNvPr id="5" name="Picture 4" descr="Chart, scatter chart&#10;&#10;Description automatically generated">
            <a:extLst>
              <a:ext uri="{FF2B5EF4-FFF2-40B4-BE49-F238E27FC236}">
                <a16:creationId xmlns:a16="http://schemas.microsoft.com/office/drawing/2014/main" id="{0E554C51-3D05-C14E-AD8B-733DB458674B}"/>
              </a:ext>
            </a:extLst>
          </p:cNvPr>
          <p:cNvPicPr>
            <a:picLocks noChangeAspect="1"/>
          </p:cNvPicPr>
          <p:nvPr/>
        </p:nvPicPr>
        <p:blipFill>
          <a:blip r:embed="rId4"/>
          <a:stretch>
            <a:fillRect/>
          </a:stretch>
        </p:blipFill>
        <p:spPr>
          <a:xfrm>
            <a:off x="5677952" y="2051893"/>
            <a:ext cx="6172200" cy="4114800"/>
          </a:xfrm>
          <a:prstGeom prst="rect">
            <a:avLst/>
          </a:prstGeom>
        </p:spPr>
      </p:pic>
      <p:sp>
        <p:nvSpPr>
          <p:cNvPr id="6" name="Rectangle 5">
            <a:extLst>
              <a:ext uri="{FF2B5EF4-FFF2-40B4-BE49-F238E27FC236}">
                <a16:creationId xmlns:a16="http://schemas.microsoft.com/office/drawing/2014/main" id="{80BBDE71-665E-4144-8EA8-E95587F24A8F}"/>
              </a:ext>
            </a:extLst>
          </p:cNvPr>
          <p:cNvSpPr/>
          <p:nvPr/>
        </p:nvSpPr>
        <p:spPr>
          <a:xfrm>
            <a:off x="6402260" y="2146853"/>
            <a:ext cx="4020671" cy="34088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22358DD-7C7D-324C-A3BF-FB671EF3B2CF}"/>
              </a:ext>
            </a:extLst>
          </p:cNvPr>
          <p:cNvSpPr txBox="1"/>
          <p:nvPr/>
        </p:nvSpPr>
        <p:spPr>
          <a:xfrm>
            <a:off x="3849370" y="2156792"/>
            <a:ext cx="1709314" cy="369332"/>
          </a:xfrm>
          <a:prstGeom prst="rect">
            <a:avLst/>
          </a:prstGeom>
          <a:noFill/>
        </p:spPr>
        <p:txBody>
          <a:bodyPr wrap="none" rtlCol="0">
            <a:spAutoFit/>
          </a:bodyPr>
          <a:lstStyle/>
          <a:p>
            <a:r>
              <a:rPr lang="en-US" dirty="0"/>
              <a:t>35.85% increase</a:t>
            </a:r>
          </a:p>
        </p:txBody>
      </p:sp>
      <p:pic>
        <p:nvPicPr>
          <p:cNvPr id="7" name="Picture 6">
            <a:extLst>
              <a:ext uri="{FF2B5EF4-FFF2-40B4-BE49-F238E27FC236}">
                <a16:creationId xmlns:a16="http://schemas.microsoft.com/office/drawing/2014/main" id="{AD28A999-76AB-404E-A68D-DEA49AFF3808}"/>
              </a:ext>
            </a:extLst>
          </p:cNvPr>
          <p:cNvPicPr>
            <a:picLocks noChangeAspect="1"/>
          </p:cNvPicPr>
          <p:nvPr/>
        </p:nvPicPr>
        <p:blipFill>
          <a:blip r:embed="rId5"/>
          <a:stretch>
            <a:fillRect/>
          </a:stretch>
        </p:blipFill>
        <p:spPr>
          <a:xfrm>
            <a:off x="69574" y="6492875"/>
            <a:ext cx="401577" cy="327818"/>
          </a:xfrm>
          <a:prstGeom prst="rect">
            <a:avLst/>
          </a:prstGeom>
        </p:spPr>
      </p:pic>
      <p:sp>
        <p:nvSpPr>
          <p:cNvPr id="9" name="TextBox 8">
            <a:extLst>
              <a:ext uri="{FF2B5EF4-FFF2-40B4-BE49-F238E27FC236}">
                <a16:creationId xmlns:a16="http://schemas.microsoft.com/office/drawing/2014/main" id="{D9046DC2-DD2D-F94E-937C-CDDA2C6035E1}"/>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71132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DA1F2-6EF9-6748-9A8C-F7DB7E1434AF}"/>
              </a:ext>
            </a:extLst>
          </p:cNvPr>
          <p:cNvSpPr>
            <a:spLocks noGrp="1"/>
          </p:cNvSpPr>
          <p:nvPr>
            <p:ph type="title"/>
          </p:nvPr>
        </p:nvSpPr>
        <p:spPr/>
        <p:txBody>
          <a:bodyPr>
            <a:normAutofit fontScale="90000"/>
          </a:bodyPr>
          <a:lstStyle/>
          <a:p>
            <a:r>
              <a:rPr lang="en-US" dirty="0"/>
              <a:t>Leaf nitrogen is a common surrogate for estimating leaf-level photosynthetic capacity</a:t>
            </a:r>
          </a:p>
        </p:txBody>
      </p:sp>
      <p:pic>
        <p:nvPicPr>
          <p:cNvPr id="4" name="Picture 3">
            <a:extLst>
              <a:ext uri="{FF2B5EF4-FFF2-40B4-BE49-F238E27FC236}">
                <a16:creationId xmlns:a16="http://schemas.microsoft.com/office/drawing/2014/main" id="{1B511BD6-F72D-1443-A212-1AF0556BEC48}"/>
              </a:ext>
            </a:extLst>
          </p:cNvPr>
          <p:cNvPicPr>
            <a:picLocks noChangeAspect="1"/>
          </p:cNvPicPr>
          <p:nvPr/>
        </p:nvPicPr>
        <p:blipFill>
          <a:blip r:embed="rId3"/>
          <a:stretch>
            <a:fillRect/>
          </a:stretch>
        </p:blipFill>
        <p:spPr>
          <a:xfrm>
            <a:off x="3937990" y="1806155"/>
            <a:ext cx="4316019" cy="4686720"/>
          </a:xfrm>
          <a:prstGeom prst="rect">
            <a:avLst/>
          </a:prstGeom>
        </p:spPr>
      </p:pic>
      <p:sp>
        <p:nvSpPr>
          <p:cNvPr id="5" name="TextBox 4">
            <a:extLst>
              <a:ext uri="{FF2B5EF4-FFF2-40B4-BE49-F238E27FC236}">
                <a16:creationId xmlns:a16="http://schemas.microsoft.com/office/drawing/2014/main" id="{21AF0108-34F2-EB4B-B363-84CE05D2422A}"/>
              </a:ext>
            </a:extLst>
          </p:cNvPr>
          <p:cNvSpPr txBox="1"/>
          <p:nvPr/>
        </p:nvSpPr>
        <p:spPr>
          <a:xfrm>
            <a:off x="10362653" y="6581001"/>
            <a:ext cx="1829347"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Evans (1989) </a:t>
            </a:r>
            <a:r>
              <a:rPr lang="en-US" sz="1200" i="1" dirty="0" err="1">
                <a:latin typeface="Arial" panose="020B0604020202020204" pitchFamily="34" charset="0"/>
                <a:cs typeface="Arial" panose="020B0604020202020204" pitchFamily="34" charset="0"/>
              </a:rPr>
              <a:t>Oecologia</a:t>
            </a:r>
            <a:endParaRPr lang="en-US" sz="1200" i="1"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C6982197-1C95-604A-87D9-BBD3A522B746}"/>
              </a:ext>
            </a:extLst>
          </p:cNvPr>
          <p:cNvPicPr>
            <a:picLocks noChangeAspect="1"/>
          </p:cNvPicPr>
          <p:nvPr/>
        </p:nvPicPr>
        <p:blipFill>
          <a:blip r:embed="rId4"/>
          <a:stretch>
            <a:fillRect/>
          </a:stretch>
        </p:blipFill>
        <p:spPr>
          <a:xfrm>
            <a:off x="69574" y="6492875"/>
            <a:ext cx="401577" cy="327818"/>
          </a:xfrm>
          <a:prstGeom prst="rect">
            <a:avLst/>
          </a:prstGeom>
        </p:spPr>
      </p:pic>
      <p:sp>
        <p:nvSpPr>
          <p:cNvPr id="7" name="TextBox 6">
            <a:extLst>
              <a:ext uri="{FF2B5EF4-FFF2-40B4-BE49-F238E27FC236}">
                <a16:creationId xmlns:a16="http://schemas.microsoft.com/office/drawing/2014/main" id="{75BB945B-5F88-9241-AA89-2ACE4D602EE0}"/>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718382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803E5-3FB4-A440-8C1A-9CDB43BB4943}"/>
              </a:ext>
            </a:extLst>
          </p:cNvPr>
          <p:cNvSpPr>
            <a:spLocks noGrp="1"/>
          </p:cNvSpPr>
          <p:nvPr>
            <p:ph type="title"/>
          </p:nvPr>
        </p:nvSpPr>
        <p:spPr/>
        <p:txBody>
          <a:bodyPr>
            <a:normAutofit/>
          </a:bodyPr>
          <a:lstStyle/>
          <a:p>
            <a:r>
              <a:rPr lang="en-US" dirty="0"/>
              <a:t>… but not water-use efficiency</a:t>
            </a:r>
          </a:p>
        </p:txBody>
      </p:sp>
      <p:pic>
        <p:nvPicPr>
          <p:cNvPr id="11" name="Picture 10" descr="Chart, scatter chart&#10;&#10;Description automatically generated">
            <a:extLst>
              <a:ext uri="{FF2B5EF4-FFF2-40B4-BE49-F238E27FC236}">
                <a16:creationId xmlns:a16="http://schemas.microsoft.com/office/drawing/2014/main" id="{8B903B3B-9215-7248-9A4F-000D309EA604}"/>
              </a:ext>
            </a:extLst>
          </p:cNvPr>
          <p:cNvPicPr>
            <a:picLocks noChangeAspect="1"/>
          </p:cNvPicPr>
          <p:nvPr/>
        </p:nvPicPr>
        <p:blipFill rotWithShape="1">
          <a:blip r:embed="rId3"/>
          <a:srcRect r="21324"/>
          <a:stretch/>
        </p:blipFill>
        <p:spPr>
          <a:xfrm>
            <a:off x="821934" y="2051893"/>
            <a:ext cx="4856018" cy="4114800"/>
          </a:xfrm>
          <a:prstGeom prst="rect">
            <a:avLst/>
          </a:prstGeom>
        </p:spPr>
      </p:pic>
      <p:pic>
        <p:nvPicPr>
          <p:cNvPr id="5" name="Picture 4" descr="Chart, scatter chart&#10;&#10;Description automatically generated">
            <a:extLst>
              <a:ext uri="{FF2B5EF4-FFF2-40B4-BE49-F238E27FC236}">
                <a16:creationId xmlns:a16="http://schemas.microsoft.com/office/drawing/2014/main" id="{0E554C51-3D05-C14E-AD8B-733DB458674B}"/>
              </a:ext>
            </a:extLst>
          </p:cNvPr>
          <p:cNvPicPr>
            <a:picLocks noChangeAspect="1"/>
          </p:cNvPicPr>
          <p:nvPr/>
        </p:nvPicPr>
        <p:blipFill>
          <a:blip r:embed="rId4"/>
          <a:stretch>
            <a:fillRect/>
          </a:stretch>
        </p:blipFill>
        <p:spPr>
          <a:xfrm>
            <a:off x="5677952" y="2051893"/>
            <a:ext cx="6172200" cy="4114800"/>
          </a:xfrm>
          <a:prstGeom prst="rect">
            <a:avLst/>
          </a:prstGeom>
        </p:spPr>
      </p:pic>
      <p:sp>
        <p:nvSpPr>
          <p:cNvPr id="6" name="TextBox 5">
            <a:extLst>
              <a:ext uri="{FF2B5EF4-FFF2-40B4-BE49-F238E27FC236}">
                <a16:creationId xmlns:a16="http://schemas.microsoft.com/office/drawing/2014/main" id="{F21E5EB3-20CC-8F46-9CBC-4F634F866BFB}"/>
              </a:ext>
            </a:extLst>
          </p:cNvPr>
          <p:cNvSpPr txBox="1"/>
          <p:nvPr/>
        </p:nvSpPr>
        <p:spPr>
          <a:xfrm>
            <a:off x="3849370" y="2156792"/>
            <a:ext cx="1709314" cy="369332"/>
          </a:xfrm>
          <a:prstGeom prst="rect">
            <a:avLst/>
          </a:prstGeom>
          <a:noFill/>
        </p:spPr>
        <p:txBody>
          <a:bodyPr wrap="none" rtlCol="0">
            <a:spAutoFit/>
          </a:bodyPr>
          <a:lstStyle/>
          <a:p>
            <a:r>
              <a:rPr lang="en-US" dirty="0"/>
              <a:t>35.85% increase</a:t>
            </a:r>
          </a:p>
        </p:txBody>
      </p:sp>
      <p:pic>
        <p:nvPicPr>
          <p:cNvPr id="8" name="Picture 7">
            <a:extLst>
              <a:ext uri="{FF2B5EF4-FFF2-40B4-BE49-F238E27FC236}">
                <a16:creationId xmlns:a16="http://schemas.microsoft.com/office/drawing/2014/main" id="{F89CD173-BE44-9E4E-A856-9E942351C8D9}"/>
              </a:ext>
            </a:extLst>
          </p:cNvPr>
          <p:cNvPicPr>
            <a:picLocks noChangeAspect="1"/>
          </p:cNvPicPr>
          <p:nvPr/>
        </p:nvPicPr>
        <p:blipFill>
          <a:blip r:embed="rId5"/>
          <a:stretch>
            <a:fillRect/>
          </a:stretch>
        </p:blipFill>
        <p:spPr>
          <a:xfrm>
            <a:off x="69574" y="6492875"/>
            <a:ext cx="401577" cy="327818"/>
          </a:xfrm>
          <a:prstGeom prst="rect">
            <a:avLst/>
          </a:prstGeom>
        </p:spPr>
      </p:pic>
      <p:sp>
        <p:nvSpPr>
          <p:cNvPr id="10" name="TextBox 9">
            <a:extLst>
              <a:ext uri="{FF2B5EF4-FFF2-40B4-BE49-F238E27FC236}">
                <a16:creationId xmlns:a16="http://schemas.microsoft.com/office/drawing/2014/main" id="{C01A3A21-C01F-EA48-9A24-FC7613688870}"/>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336644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scatter chart&#10;&#10;Description automatically generated">
            <a:extLst>
              <a:ext uri="{FF2B5EF4-FFF2-40B4-BE49-F238E27FC236}">
                <a16:creationId xmlns:a16="http://schemas.microsoft.com/office/drawing/2014/main" id="{DB3BB05C-FF81-7045-8CB3-4DCE86E54CF6}"/>
              </a:ext>
            </a:extLst>
          </p:cNvPr>
          <p:cNvPicPr>
            <a:picLocks noChangeAspect="1"/>
          </p:cNvPicPr>
          <p:nvPr/>
        </p:nvPicPr>
        <p:blipFill rotWithShape="1">
          <a:blip r:embed="rId3"/>
          <a:srcRect r="21423"/>
          <a:stretch/>
        </p:blipFill>
        <p:spPr>
          <a:xfrm>
            <a:off x="663926" y="2044588"/>
            <a:ext cx="4849906" cy="4114800"/>
          </a:xfrm>
          <a:prstGeom prst="rect">
            <a:avLst/>
          </a:prstGeom>
        </p:spPr>
      </p:pic>
      <p:pic>
        <p:nvPicPr>
          <p:cNvPr id="5" name="Picture 4" descr="Chart, scatter chart&#10;&#10;Description automatically generated">
            <a:extLst>
              <a:ext uri="{FF2B5EF4-FFF2-40B4-BE49-F238E27FC236}">
                <a16:creationId xmlns:a16="http://schemas.microsoft.com/office/drawing/2014/main" id="{D07879BD-A2E2-2740-BB7A-B6C4AF8ADFFB}"/>
              </a:ext>
            </a:extLst>
          </p:cNvPr>
          <p:cNvPicPr>
            <a:picLocks noChangeAspect="1"/>
          </p:cNvPicPr>
          <p:nvPr/>
        </p:nvPicPr>
        <p:blipFill>
          <a:blip r:embed="rId4"/>
          <a:stretch>
            <a:fillRect/>
          </a:stretch>
        </p:blipFill>
        <p:spPr>
          <a:xfrm>
            <a:off x="5724418" y="2044588"/>
            <a:ext cx="6172200" cy="4114800"/>
          </a:xfrm>
          <a:prstGeom prst="rect">
            <a:avLst/>
          </a:prstGeom>
        </p:spPr>
      </p:pic>
      <p:sp>
        <p:nvSpPr>
          <p:cNvPr id="6" name="Rectangle 5">
            <a:extLst>
              <a:ext uri="{FF2B5EF4-FFF2-40B4-BE49-F238E27FC236}">
                <a16:creationId xmlns:a16="http://schemas.microsoft.com/office/drawing/2014/main" id="{FDE77D5B-FF4B-CE44-8927-364D3EBFD76C}"/>
              </a:ext>
            </a:extLst>
          </p:cNvPr>
          <p:cNvSpPr/>
          <p:nvPr/>
        </p:nvSpPr>
        <p:spPr>
          <a:xfrm>
            <a:off x="1412364" y="2135359"/>
            <a:ext cx="3996451" cy="34009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D561340-5B97-8843-883B-79D7B1F4BD48}"/>
              </a:ext>
            </a:extLst>
          </p:cNvPr>
          <p:cNvSpPr/>
          <p:nvPr/>
        </p:nvSpPr>
        <p:spPr>
          <a:xfrm>
            <a:off x="6415498" y="2139515"/>
            <a:ext cx="4051070" cy="34009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9E01253F-AB3B-5A42-94D2-99A7C30E5E32}"/>
              </a:ext>
            </a:extLst>
          </p:cNvPr>
          <p:cNvSpPr>
            <a:spLocks noGrp="1"/>
          </p:cNvSpPr>
          <p:nvPr>
            <p:ph type="title"/>
          </p:nvPr>
        </p:nvSpPr>
        <p:spPr/>
        <p:txBody>
          <a:bodyPr/>
          <a:lstStyle/>
          <a:p>
            <a:r>
              <a:rPr lang="en-US" dirty="0"/>
              <a:t>If leaf nitrogen increases with increasing soil nitrogen availability, then:</a:t>
            </a:r>
          </a:p>
        </p:txBody>
      </p:sp>
      <p:sp>
        <p:nvSpPr>
          <p:cNvPr id="9" name="TextBox 8">
            <a:extLst>
              <a:ext uri="{FF2B5EF4-FFF2-40B4-BE49-F238E27FC236}">
                <a16:creationId xmlns:a16="http://schemas.microsoft.com/office/drawing/2014/main" id="{CD619E67-0DAE-3342-BB2F-24BBFAD1B8EF}"/>
              </a:ext>
            </a:extLst>
          </p:cNvPr>
          <p:cNvSpPr txBox="1"/>
          <p:nvPr/>
        </p:nvSpPr>
        <p:spPr>
          <a:xfrm>
            <a:off x="2728351" y="3651152"/>
            <a:ext cx="1364476" cy="369332"/>
          </a:xfrm>
          <a:prstGeom prst="rect">
            <a:avLst/>
          </a:prstGeom>
          <a:noFill/>
        </p:spPr>
        <p:txBody>
          <a:bodyPr wrap="none" rtlCol="0">
            <a:spAutoFit/>
          </a:bodyPr>
          <a:lstStyle/>
          <a:p>
            <a:r>
              <a:rPr lang="en-US" b="1" dirty="0">
                <a:latin typeface="Arial" panose="020B0604020202020204" pitchFamily="34" charset="0"/>
                <a:cs typeface="Arial" panose="020B0604020202020204" pitchFamily="34" charset="0"/>
              </a:rPr>
              <a:t>No change</a:t>
            </a:r>
          </a:p>
        </p:txBody>
      </p:sp>
      <p:sp>
        <p:nvSpPr>
          <p:cNvPr id="10" name="TextBox 9">
            <a:extLst>
              <a:ext uri="{FF2B5EF4-FFF2-40B4-BE49-F238E27FC236}">
                <a16:creationId xmlns:a16="http://schemas.microsoft.com/office/drawing/2014/main" id="{4BEE4ECC-F2C8-6B4D-BDFF-C3E6C130E4D4}"/>
              </a:ext>
            </a:extLst>
          </p:cNvPr>
          <p:cNvSpPr txBox="1"/>
          <p:nvPr/>
        </p:nvSpPr>
        <p:spPr>
          <a:xfrm>
            <a:off x="7838307" y="3651152"/>
            <a:ext cx="1364476" cy="369332"/>
          </a:xfrm>
          <a:prstGeom prst="rect">
            <a:avLst/>
          </a:prstGeom>
          <a:noFill/>
        </p:spPr>
        <p:txBody>
          <a:bodyPr wrap="none" rtlCol="0">
            <a:spAutoFit/>
          </a:bodyPr>
          <a:lstStyle/>
          <a:p>
            <a:r>
              <a:rPr lang="en-US" b="1" dirty="0">
                <a:latin typeface="Arial" panose="020B0604020202020204" pitchFamily="34" charset="0"/>
                <a:cs typeface="Arial" panose="020B0604020202020204" pitchFamily="34" charset="0"/>
              </a:rPr>
              <a:t>No change</a:t>
            </a:r>
          </a:p>
        </p:txBody>
      </p:sp>
      <p:pic>
        <p:nvPicPr>
          <p:cNvPr id="11" name="Picture 10">
            <a:extLst>
              <a:ext uri="{FF2B5EF4-FFF2-40B4-BE49-F238E27FC236}">
                <a16:creationId xmlns:a16="http://schemas.microsoft.com/office/drawing/2014/main" id="{FD60E5C7-999A-6F49-8033-908628C7E4BE}"/>
              </a:ext>
            </a:extLst>
          </p:cNvPr>
          <p:cNvPicPr>
            <a:picLocks noChangeAspect="1"/>
          </p:cNvPicPr>
          <p:nvPr/>
        </p:nvPicPr>
        <p:blipFill>
          <a:blip r:embed="rId5"/>
          <a:stretch>
            <a:fillRect/>
          </a:stretch>
        </p:blipFill>
        <p:spPr>
          <a:xfrm>
            <a:off x="69574" y="6492875"/>
            <a:ext cx="401577" cy="327818"/>
          </a:xfrm>
          <a:prstGeom prst="rect">
            <a:avLst/>
          </a:prstGeom>
        </p:spPr>
      </p:pic>
      <p:sp>
        <p:nvSpPr>
          <p:cNvPr id="13" name="TextBox 12">
            <a:extLst>
              <a:ext uri="{FF2B5EF4-FFF2-40B4-BE49-F238E27FC236}">
                <a16:creationId xmlns:a16="http://schemas.microsoft.com/office/drawing/2014/main" id="{629D4C09-18B0-FA49-9C87-E657277E93CA}"/>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245972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scatter chart&#10;&#10;Description automatically generated">
            <a:extLst>
              <a:ext uri="{FF2B5EF4-FFF2-40B4-BE49-F238E27FC236}">
                <a16:creationId xmlns:a16="http://schemas.microsoft.com/office/drawing/2014/main" id="{DB3BB05C-FF81-7045-8CB3-4DCE86E54CF6}"/>
              </a:ext>
            </a:extLst>
          </p:cNvPr>
          <p:cNvPicPr>
            <a:picLocks noChangeAspect="1"/>
          </p:cNvPicPr>
          <p:nvPr/>
        </p:nvPicPr>
        <p:blipFill rotWithShape="1">
          <a:blip r:embed="rId3"/>
          <a:srcRect r="21423"/>
          <a:stretch/>
        </p:blipFill>
        <p:spPr>
          <a:xfrm>
            <a:off x="663926" y="2044588"/>
            <a:ext cx="4849906" cy="4114800"/>
          </a:xfrm>
          <a:prstGeom prst="rect">
            <a:avLst/>
          </a:prstGeom>
        </p:spPr>
      </p:pic>
      <p:pic>
        <p:nvPicPr>
          <p:cNvPr id="5" name="Picture 4" descr="Chart, scatter chart&#10;&#10;Description automatically generated">
            <a:extLst>
              <a:ext uri="{FF2B5EF4-FFF2-40B4-BE49-F238E27FC236}">
                <a16:creationId xmlns:a16="http://schemas.microsoft.com/office/drawing/2014/main" id="{D07879BD-A2E2-2740-BB7A-B6C4AF8ADFFB}"/>
              </a:ext>
            </a:extLst>
          </p:cNvPr>
          <p:cNvPicPr>
            <a:picLocks noChangeAspect="1"/>
          </p:cNvPicPr>
          <p:nvPr/>
        </p:nvPicPr>
        <p:blipFill>
          <a:blip r:embed="rId4"/>
          <a:stretch>
            <a:fillRect/>
          </a:stretch>
        </p:blipFill>
        <p:spPr>
          <a:xfrm>
            <a:off x="5724418" y="2044588"/>
            <a:ext cx="6172200" cy="4114800"/>
          </a:xfrm>
          <a:prstGeom prst="rect">
            <a:avLst/>
          </a:prstGeom>
        </p:spPr>
      </p:pic>
      <p:sp>
        <p:nvSpPr>
          <p:cNvPr id="7" name="Rectangle 6">
            <a:extLst>
              <a:ext uri="{FF2B5EF4-FFF2-40B4-BE49-F238E27FC236}">
                <a16:creationId xmlns:a16="http://schemas.microsoft.com/office/drawing/2014/main" id="{0D561340-5B97-8843-883B-79D7B1F4BD48}"/>
              </a:ext>
            </a:extLst>
          </p:cNvPr>
          <p:cNvSpPr/>
          <p:nvPr/>
        </p:nvSpPr>
        <p:spPr>
          <a:xfrm>
            <a:off x="6415498" y="2139515"/>
            <a:ext cx="4051070" cy="34009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1ECCE1-72AE-0948-A3A8-B2B50C932F2D}"/>
              </a:ext>
            </a:extLst>
          </p:cNvPr>
          <p:cNvSpPr>
            <a:spLocks noGrp="1"/>
          </p:cNvSpPr>
          <p:nvPr>
            <p:ph type="title"/>
          </p:nvPr>
        </p:nvSpPr>
        <p:spPr/>
        <p:txBody>
          <a:bodyPr/>
          <a:lstStyle/>
          <a:p>
            <a:r>
              <a:rPr lang="en-US" dirty="0"/>
              <a:t>Soil nitrogen availability does not influence woody tissue production…</a:t>
            </a:r>
          </a:p>
        </p:txBody>
      </p:sp>
      <p:pic>
        <p:nvPicPr>
          <p:cNvPr id="6" name="Picture 5">
            <a:extLst>
              <a:ext uri="{FF2B5EF4-FFF2-40B4-BE49-F238E27FC236}">
                <a16:creationId xmlns:a16="http://schemas.microsoft.com/office/drawing/2014/main" id="{1FF4D291-673D-9242-BFB0-B804DBD15ED3}"/>
              </a:ext>
            </a:extLst>
          </p:cNvPr>
          <p:cNvPicPr>
            <a:picLocks noChangeAspect="1"/>
          </p:cNvPicPr>
          <p:nvPr/>
        </p:nvPicPr>
        <p:blipFill>
          <a:blip r:embed="rId5"/>
          <a:stretch>
            <a:fillRect/>
          </a:stretch>
        </p:blipFill>
        <p:spPr>
          <a:xfrm>
            <a:off x="69574" y="6492875"/>
            <a:ext cx="401577" cy="327818"/>
          </a:xfrm>
          <a:prstGeom prst="rect">
            <a:avLst/>
          </a:prstGeom>
        </p:spPr>
      </p:pic>
      <p:sp>
        <p:nvSpPr>
          <p:cNvPr id="9" name="TextBox 8">
            <a:extLst>
              <a:ext uri="{FF2B5EF4-FFF2-40B4-BE49-F238E27FC236}">
                <a16:creationId xmlns:a16="http://schemas.microsoft.com/office/drawing/2014/main" id="{9C6F8B18-1C41-C841-AC50-85F768E117FF}"/>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86606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art, scatter chart&#10;&#10;Description automatically generated">
            <a:extLst>
              <a:ext uri="{FF2B5EF4-FFF2-40B4-BE49-F238E27FC236}">
                <a16:creationId xmlns:a16="http://schemas.microsoft.com/office/drawing/2014/main" id="{DB3BB05C-FF81-7045-8CB3-4DCE86E54CF6}"/>
              </a:ext>
            </a:extLst>
          </p:cNvPr>
          <p:cNvPicPr>
            <a:picLocks noChangeAspect="1"/>
          </p:cNvPicPr>
          <p:nvPr/>
        </p:nvPicPr>
        <p:blipFill rotWithShape="1">
          <a:blip r:embed="rId3"/>
          <a:srcRect r="21423"/>
          <a:stretch/>
        </p:blipFill>
        <p:spPr>
          <a:xfrm>
            <a:off x="663926" y="2044588"/>
            <a:ext cx="4849906" cy="4114800"/>
          </a:xfrm>
          <a:prstGeom prst="rect">
            <a:avLst/>
          </a:prstGeom>
        </p:spPr>
      </p:pic>
      <p:pic>
        <p:nvPicPr>
          <p:cNvPr id="5" name="Picture 4" descr="Chart, scatter chart&#10;&#10;Description automatically generated">
            <a:extLst>
              <a:ext uri="{FF2B5EF4-FFF2-40B4-BE49-F238E27FC236}">
                <a16:creationId xmlns:a16="http://schemas.microsoft.com/office/drawing/2014/main" id="{D07879BD-A2E2-2740-BB7A-B6C4AF8ADFFB}"/>
              </a:ext>
            </a:extLst>
          </p:cNvPr>
          <p:cNvPicPr>
            <a:picLocks noChangeAspect="1"/>
          </p:cNvPicPr>
          <p:nvPr/>
        </p:nvPicPr>
        <p:blipFill>
          <a:blip r:embed="rId4"/>
          <a:stretch>
            <a:fillRect/>
          </a:stretch>
        </p:blipFill>
        <p:spPr>
          <a:xfrm>
            <a:off x="5724418" y="2044588"/>
            <a:ext cx="6172200" cy="4114800"/>
          </a:xfrm>
          <a:prstGeom prst="rect">
            <a:avLst/>
          </a:prstGeom>
        </p:spPr>
      </p:pic>
      <p:sp>
        <p:nvSpPr>
          <p:cNvPr id="2" name="Title 1">
            <a:extLst>
              <a:ext uri="{FF2B5EF4-FFF2-40B4-BE49-F238E27FC236}">
                <a16:creationId xmlns:a16="http://schemas.microsoft.com/office/drawing/2014/main" id="{F11ECCE1-72AE-0948-A3A8-B2B50C932F2D}"/>
              </a:ext>
            </a:extLst>
          </p:cNvPr>
          <p:cNvSpPr>
            <a:spLocks noGrp="1"/>
          </p:cNvSpPr>
          <p:nvPr>
            <p:ph type="title"/>
          </p:nvPr>
        </p:nvSpPr>
        <p:spPr/>
        <p:txBody>
          <a:bodyPr/>
          <a:lstStyle/>
          <a:p>
            <a:r>
              <a:rPr lang="en-US" dirty="0"/>
              <a:t>… or relative growth rate</a:t>
            </a:r>
          </a:p>
        </p:txBody>
      </p:sp>
      <p:pic>
        <p:nvPicPr>
          <p:cNvPr id="6" name="Picture 5">
            <a:extLst>
              <a:ext uri="{FF2B5EF4-FFF2-40B4-BE49-F238E27FC236}">
                <a16:creationId xmlns:a16="http://schemas.microsoft.com/office/drawing/2014/main" id="{8B3D9AB6-73F3-D14B-8231-63C8807A10F0}"/>
              </a:ext>
            </a:extLst>
          </p:cNvPr>
          <p:cNvPicPr>
            <a:picLocks noChangeAspect="1"/>
          </p:cNvPicPr>
          <p:nvPr/>
        </p:nvPicPr>
        <p:blipFill>
          <a:blip r:embed="rId5"/>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9B1D1D36-4344-C44C-B942-AF224BD46D2E}"/>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740823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66952-285B-7643-9DFA-A4DB9F5D9448}"/>
              </a:ext>
            </a:extLst>
          </p:cNvPr>
          <p:cNvSpPr>
            <a:spLocks noGrp="1"/>
          </p:cNvSpPr>
          <p:nvPr>
            <p:ph type="title"/>
          </p:nvPr>
        </p:nvSpPr>
        <p:spPr/>
        <p:txBody>
          <a:bodyPr>
            <a:normAutofit/>
          </a:bodyPr>
          <a:lstStyle/>
          <a:p>
            <a:r>
              <a:rPr lang="en-US" dirty="0"/>
              <a:t>Revisiting Option 1</a:t>
            </a:r>
          </a:p>
        </p:txBody>
      </p:sp>
      <p:sp>
        <p:nvSpPr>
          <p:cNvPr id="3" name="Content Placeholder 2">
            <a:extLst>
              <a:ext uri="{FF2B5EF4-FFF2-40B4-BE49-F238E27FC236}">
                <a16:creationId xmlns:a16="http://schemas.microsoft.com/office/drawing/2014/main" id="{DB88BCC4-57A0-4D4B-82F6-BC11361F88C4}"/>
              </a:ext>
            </a:extLst>
          </p:cNvPr>
          <p:cNvSpPr>
            <a:spLocks noGrp="1"/>
          </p:cNvSpPr>
          <p:nvPr>
            <p:ph sz="half" idx="1"/>
          </p:nvPr>
        </p:nvSpPr>
        <p:spPr/>
        <p:txBody>
          <a:bodyPr/>
          <a:lstStyle/>
          <a:p>
            <a:pPr marL="0" indent="0">
              <a:buNone/>
            </a:pPr>
            <a:r>
              <a:rPr lang="en-US" dirty="0"/>
              <a:t>Did soil N allow photosynthesis rates to be achieved with higher water use efficiency at the expense of nitrogen-use efficiency?</a:t>
            </a:r>
          </a:p>
          <a:p>
            <a:pPr marL="0" indent="0">
              <a:buNone/>
            </a:pPr>
            <a:endParaRPr lang="en-US" dirty="0"/>
          </a:p>
        </p:txBody>
      </p:sp>
      <p:pic>
        <p:nvPicPr>
          <p:cNvPr id="4" name="Picture 4">
            <a:extLst>
              <a:ext uri="{FF2B5EF4-FFF2-40B4-BE49-F238E27FC236}">
                <a16:creationId xmlns:a16="http://schemas.microsoft.com/office/drawing/2014/main" id="{DEB05222-EDBB-5D4C-9E16-EC9DE0BD9E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8137" y="2242820"/>
            <a:ext cx="5538044" cy="2756561"/>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TextBox 4">
            <a:extLst>
              <a:ext uri="{FF2B5EF4-FFF2-40B4-BE49-F238E27FC236}">
                <a16:creationId xmlns:a16="http://schemas.microsoft.com/office/drawing/2014/main" id="{BDCDF14C-B2D0-7B4A-8244-E2ACA47C592B}"/>
              </a:ext>
            </a:extLst>
          </p:cNvPr>
          <p:cNvSpPr txBox="1"/>
          <p:nvPr/>
        </p:nvSpPr>
        <p:spPr>
          <a:xfrm>
            <a:off x="9319098" y="6581001"/>
            <a:ext cx="2872902"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Bialic</a:t>
            </a:r>
            <a:r>
              <a:rPr lang="en-US" sz="1200" dirty="0">
                <a:latin typeface="Arial" panose="020B0604020202020204" pitchFamily="34" charset="0"/>
                <a:cs typeface="Arial" panose="020B0604020202020204" pitchFamily="34" charset="0"/>
              </a:rPr>
              <a:t>-Murphy </a:t>
            </a:r>
            <a:r>
              <a:rPr lang="en-US" sz="1200" i="1" dirty="0">
                <a:latin typeface="Arial" panose="020B0604020202020204" pitchFamily="34" charset="0"/>
                <a:cs typeface="Arial" panose="020B0604020202020204" pitchFamily="34" charset="0"/>
              </a:rPr>
              <a:t>et al</a:t>
            </a:r>
            <a:r>
              <a:rPr lang="en-US" sz="1200" dirty="0">
                <a:latin typeface="Arial" panose="020B0604020202020204" pitchFamily="34" charset="0"/>
                <a:cs typeface="Arial" panose="020B0604020202020204" pitchFamily="34" charset="0"/>
              </a:rPr>
              <a:t>. (2021) </a:t>
            </a:r>
            <a:r>
              <a:rPr lang="en-US" sz="1200" i="1" dirty="0">
                <a:latin typeface="Arial" panose="020B0604020202020204" pitchFamily="34" charset="0"/>
                <a:cs typeface="Arial" panose="020B0604020202020204" pitchFamily="34" charset="0"/>
              </a:rPr>
              <a:t>Ecol. Letters</a:t>
            </a:r>
            <a:endParaRPr lang="en-US" sz="12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B6B8441F-C2CF-904D-A687-4C75ADEC4B4D}"/>
              </a:ext>
            </a:extLst>
          </p:cNvPr>
          <p:cNvPicPr>
            <a:picLocks noChangeAspect="1"/>
          </p:cNvPicPr>
          <p:nvPr/>
        </p:nvPicPr>
        <p:blipFill>
          <a:blip r:embed="rId4"/>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AA763C24-9B6E-4A46-AB71-F8351AF54679}"/>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423414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66952-285B-7643-9DFA-A4DB9F5D9448}"/>
              </a:ext>
            </a:extLst>
          </p:cNvPr>
          <p:cNvSpPr>
            <a:spLocks noGrp="1"/>
          </p:cNvSpPr>
          <p:nvPr>
            <p:ph type="title"/>
          </p:nvPr>
        </p:nvSpPr>
        <p:spPr/>
        <p:txBody>
          <a:bodyPr>
            <a:normAutofit/>
          </a:bodyPr>
          <a:lstStyle/>
          <a:p>
            <a:r>
              <a:rPr lang="en-US" dirty="0"/>
              <a:t>Revisiting Option 1</a:t>
            </a:r>
          </a:p>
        </p:txBody>
      </p:sp>
      <p:sp>
        <p:nvSpPr>
          <p:cNvPr id="3" name="Content Placeholder 2">
            <a:extLst>
              <a:ext uri="{FF2B5EF4-FFF2-40B4-BE49-F238E27FC236}">
                <a16:creationId xmlns:a16="http://schemas.microsoft.com/office/drawing/2014/main" id="{DB88BCC4-57A0-4D4B-82F6-BC11361F88C4}"/>
              </a:ext>
            </a:extLst>
          </p:cNvPr>
          <p:cNvSpPr>
            <a:spLocks noGrp="1"/>
          </p:cNvSpPr>
          <p:nvPr>
            <p:ph sz="half" idx="1"/>
          </p:nvPr>
        </p:nvSpPr>
        <p:spPr/>
        <p:txBody>
          <a:bodyPr/>
          <a:lstStyle/>
          <a:p>
            <a:pPr marL="0" indent="0">
              <a:buNone/>
            </a:pPr>
            <a:r>
              <a:rPr lang="en-US" dirty="0"/>
              <a:t>Did soil N allow photosynthesis rates to be achieved with higher water use efficiency at the expense of nitrogen-use efficiency?</a:t>
            </a:r>
          </a:p>
          <a:p>
            <a:pPr marL="0" indent="0">
              <a:buNone/>
            </a:pPr>
            <a:endParaRPr lang="en-US" dirty="0"/>
          </a:p>
          <a:p>
            <a:pPr marL="0" indent="0">
              <a:buNone/>
            </a:pPr>
            <a:r>
              <a:rPr lang="en-US" dirty="0">
                <a:solidFill>
                  <a:schemeClr val="accent2"/>
                </a:solidFill>
              </a:rPr>
              <a:t>No, increased soil N increased nitrogen-use efficiency and did not influence water-use efficiency</a:t>
            </a:r>
          </a:p>
        </p:txBody>
      </p:sp>
      <p:pic>
        <p:nvPicPr>
          <p:cNvPr id="4" name="Picture 4">
            <a:extLst>
              <a:ext uri="{FF2B5EF4-FFF2-40B4-BE49-F238E27FC236}">
                <a16:creationId xmlns:a16="http://schemas.microsoft.com/office/drawing/2014/main" id="{DEB05222-EDBB-5D4C-9E16-EC9DE0BD9E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8137" y="2242820"/>
            <a:ext cx="5538044" cy="2756561"/>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TextBox 4">
            <a:extLst>
              <a:ext uri="{FF2B5EF4-FFF2-40B4-BE49-F238E27FC236}">
                <a16:creationId xmlns:a16="http://schemas.microsoft.com/office/drawing/2014/main" id="{BDCDF14C-B2D0-7B4A-8244-E2ACA47C592B}"/>
              </a:ext>
            </a:extLst>
          </p:cNvPr>
          <p:cNvSpPr txBox="1"/>
          <p:nvPr/>
        </p:nvSpPr>
        <p:spPr>
          <a:xfrm>
            <a:off x="9319098" y="6581001"/>
            <a:ext cx="2872902"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Bialic</a:t>
            </a:r>
            <a:r>
              <a:rPr lang="en-US" sz="1200" dirty="0">
                <a:latin typeface="Arial" panose="020B0604020202020204" pitchFamily="34" charset="0"/>
                <a:cs typeface="Arial" panose="020B0604020202020204" pitchFamily="34" charset="0"/>
              </a:rPr>
              <a:t>-Murphy </a:t>
            </a:r>
            <a:r>
              <a:rPr lang="en-US" sz="1200" i="1" dirty="0">
                <a:latin typeface="Arial" panose="020B0604020202020204" pitchFamily="34" charset="0"/>
                <a:cs typeface="Arial" panose="020B0604020202020204" pitchFamily="34" charset="0"/>
              </a:rPr>
              <a:t>et al</a:t>
            </a:r>
            <a:r>
              <a:rPr lang="en-US" sz="1200" dirty="0">
                <a:latin typeface="Arial" panose="020B0604020202020204" pitchFamily="34" charset="0"/>
                <a:cs typeface="Arial" panose="020B0604020202020204" pitchFamily="34" charset="0"/>
              </a:rPr>
              <a:t>. (2021) </a:t>
            </a:r>
            <a:r>
              <a:rPr lang="en-US" sz="1200" i="1" dirty="0">
                <a:latin typeface="Arial" panose="020B0604020202020204" pitchFamily="34" charset="0"/>
                <a:cs typeface="Arial" panose="020B0604020202020204" pitchFamily="34" charset="0"/>
              </a:rPr>
              <a:t>Ecol. Letters</a:t>
            </a:r>
            <a:endParaRPr lang="en-US" sz="12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3BBF6956-BA11-864E-902B-36150132C6EF}"/>
              </a:ext>
            </a:extLst>
          </p:cNvPr>
          <p:cNvPicPr>
            <a:picLocks noChangeAspect="1"/>
          </p:cNvPicPr>
          <p:nvPr/>
        </p:nvPicPr>
        <p:blipFill>
          <a:blip r:embed="rId4"/>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22D3E4AC-3133-B644-B9F6-3F79988822D8}"/>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362362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E4ACD-9F40-D849-91BF-421EF90EF469}"/>
              </a:ext>
            </a:extLst>
          </p:cNvPr>
          <p:cNvSpPr>
            <a:spLocks noGrp="1"/>
          </p:cNvSpPr>
          <p:nvPr>
            <p:ph type="title"/>
          </p:nvPr>
        </p:nvSpPr>
        <p:spPr/>
        <p:txBody>
          <a:bodyPr>
            <a:normAutofit/>
          </a:bodyPr>
          <a:lstStyle/>
          <a:p>
            <a:r>
              <a:rPr lang="en-US" dirty="0"/>
              <a:t>Revisiting Option 2</a:t>
            </a:r>
          </a:p>
        </p:txBody>
      </p:sp>
      <p:sp>
        <p:nvSpPr>
          <p:cNvPr id="3" name="Content Placeholder 2">
            <a:extLst>
              <a:ext uri="{FF2B5EF4-FFF2-40B4-BE49-F238E27FC236}">
                <a16:creationId xmlns:a16="http://schemas.microsoft.com/office/drawing/2014/main" id="{36CB2A0C-AC6C-6745-AD72-1427D8EC59BC}"/>
              </a:ext>
            </a:extLst>
          </p:cNvPr>
          <p:cNvSpPr>
            <a:spLocks noGrp="1"/>
          </p:cNvSpPr>
          <p:nvPr>
            <p:ph sz="half" idx="1"/>
          </p:nvPr>
        </p:nvSpPr>
        <p:spPr/>
        <p:txBody>
          <a:bodyPr>
            <a:normAutofit/>
          </a:bodyPr>
          <a:lstStyle/>
          <a:p>
            <a:pPr marL="0" indent="0">
              <a:buNone/>
            </a:pPr>
            <a:r>
              <a:rPr lang="en-US" dirty="0"/>
              <a:t>Did soil N invoke tradeoffs between biomass production and </a:t>
            </a:r>
            <a:r>
              <a:rPr lang="en-US" dirty="0" err="1"/>
              <a:t>N</a:t>
            </a:r>
            <a:r>
              <a:rPr lang="en-US" baseline="-25000" dirty="0" err="1"/>
              <a:t>area</a:t>
            </a:r>
            <a:r>
              <a:rPr lang="en-US" dirty="0"/>
              <a:t>?</a:t>
            </a:r>
          </a:p>
          <a:p>
            <a:pPr marL="0" indent="0">
              <a:buNone/>
            </a:pPr>
            <a:endParaRPr lang="en-US" dirty="0"/>
          </a:p>
        </p:txBody>
      </p:sp>
      <p:pic>
        <p:nvPicPr>
          <p:cNvPr id="4" name="Picture 3">
            <a:extLst>
              <a:ext uri="{FF2B5EF4-FFF2-40B4-BE49-F238E27FC236}">
                <a16:creationId xmlns:a16="http://schemas.microsoft.com/office/drawing/2014/main" id="{72463702-18AE-F545-9AD5-9F973DFACE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7096" y="1609699"/>
            <a:ext cx="3906846" cy="4883176"/>
          </a:xfrm>
          <a:prstGeom prst="rect">
            <a:avLst/>
          </a:prstGeom>
        </p:spPr>
      </p:pic>
      <p:sp>
        <p:nvSpPr>
          <p:cNvPr id="5" name="TextBox 4">
            <a:extLst>
              <a:ext uri="{FF2B5EF4-FFF2-40B4-BE49-F238E27FC236}">
                <a16:creationId xmlns:a16="http://schemas.microsoft.com/office/drawing/2014/main" id="{62EDFC27-4D86-3C43-88A8-FB120571A57E}"/>
              </a:ext>
            </a:extLst>
          </p:cNvPr>
          <p:cNvSpPr txBox="1"/>
          <p:nvPr/>
        </p:nvSpPr>
        <p:spPr>
          <a:xfrm>
            <a:off x="10623942" y="6581001"/>
            <a:ext cx="156805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Smith </a:t>
            </a:r>
            <a:r>
              <a:rPr lang="en-US" sz="1200" i="1" dirty="0">
                <a:latin typeface="Arial" panose="020B0604020202020204" pitchFamily="34" charset="0"/>
                <a:cs typeface="Arial" panose="020B0604020202020204" pitchFamily="34" charset="0"/>
              </a:rPr>
              <a:t>et al</a:t>
            </a:r>
            <a:r>
              <a:rPr lang="en-US" sz="1200" dirty="0">
                <a:latin typeface="Arial" panose="020B0604020202020204" pitchFamily="34" charset="0"/>
                <a:cs typeface="Arial" panose="020B0604020202020204" pitchFamily="34" charset="0"/>
              </a:rPr>
              <a:t>. (in prep)</a:t>
            </a:r>
          </a:p>
        </p:txBody>
      </p:sp>
      <p:pic>
        <p:nvPicPr>
          <p:cNvPr id="6" name="Picture 5">
            <a:extLst>
              <a:ext uri="{FF2B5EF4-FFF2-40B4-BE49-F238E27FC236}">
                <a16:creationId xmlns:a16="http://schemas.microsoft.com/office/drawing/2014/main" id="{ADCC7714-1151-F044-B62D-060811D53764}"/>
              </a:ext>
            </a:extLst>
          </p:cNvPr>
          <p:cNvPicPr>
            <a:picLocks noChangeAspect="1"/>
          </p:cNvPicPr>
          <p:nvPr/>
        </p:nvPicPr>
        <p:blipFill>
          <a:blip r:embed="rId4"/>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293E193C-58D0-A242-85E7-7C25093B1D20}"/>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971473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E4ACD-9F40-D849-91BF-421EF90EF469}"/>
              </a:ext>
            </a:extLst>
          </p:cNvPr>
          <p:cNvSpPr>
            <a:spLocks noGrp="1"/>
          </p:cNvSpPr>
          <p:nvPr>
            <p:ph type="title"/>
          </p:nvPr>
        </p:nvSpPr>
        <p:spPr/>
        <p:txBody>
          <a:bodyPr>
            <a:normAutofit/>
          </a:bodyPr>
          <a:lstStyle/>
          <a:p>
            <a:r>
              <a:rPr lang="en-US" dirty="0"/>
              <a:t>Revisiting Option 2</a:t>
            </a:r>
          </a:p>
        </p:txBody>
      </p:sp>
      <p:sp>
        <p:nvSpPr>
          <p:cNvPr id="3" name="Content Placeholder 2">
            <a:extLst>
              <a:ext uri="{FF2B5EF4-FFF2-40B4-BE49-F238E27FC236}">
                <a16:creationId xmlns:a16="http://schemas.microsoft.com/office/drawing/2014/main" id="{36CB2A0C-AC6C-6745-AD72-1427D8EC59BC}"/>
              </a:ext>
            </a:extLst>
          </p:cNvPr>
          <p:cNvSpPr>
            <a:spLocks noGrp="1"/>
          </p:cNvSpPr>
          <p:nvPr>
            <p:ph sz="half" idx="1"/>
          </p:nvPr>
        </p:nvSpPr>
        <p:spPr/>
        <p:txBody>
          <a:bodyPr>
            <a:normAutofit/>
          </a:bodyPr>
          <a:lstStyle/>
          <a:p>
            <a:pPr marL="0" indent="0">
              <a:buNone/>
            </a:pPr>
            <a:r>
              <a:rPr lang="en-US" dirty="0"/>
              <a:t>Did soil N invoke tradeoffs between biomass production and </a:t>
            </a:r>
            <a:r>
              <a:rPr lang="en-US" dirty="0" err="1"/>
              <a:t>N</a:t>
            </a:r>
            <a:r>
              <a:rPr lang="en-US" baseline="-25000" dirty="0" err="1"/>
              <a:t>area</a:t>
            </a:r>
            <a:r>
              <a:rPr lang="en-US" dirty="0"/>
              <a:t>?</a:t>
            </a:r>
          </a:p>
          <a:p>
            <a:pPr marL="0" indent="0">
              <a:buNone/>
            </a:pPr>
            <a:endParaRPr lang="en-US" dirty="0"/>
          </a:p>
          <a:p>
            <a:pPr marL="0" indent="0">
              <a:buNone/>
            </a:pPr>
            <a:r>
              <a:rPr lang="en-US" dirty="0">
                <a:solidFill>
                  <a:schemeClr val="accent1"/>
                </a:solidFill>
              </a:rPr>
              <a:t>Yes! Soil N did not influence whole plant growth, but increased N</a:t>
            </a:r>
            <a:r>
              <a:rPr lang="en-US" baseline="-25000" dirty="0">
                <a:solidFill>
                  <a:schemeClr val="accent1"/>
                </a:solidFill>
              </a:rPr>
              <a:t>area</a:t>
            </a:r>
            <a:r>
              <a:rPr lang="en-US" dirty="0">
                <a:solidFill>
                  <a:schemeClr val="accent1"/>
                </a:solidFill>
              </a:rPr>
              <a:t>.</a:t>
            </a:r>
          </a:p>
        </p:txBody>
      </p:sp>
      <p:pic>
        <p:nvPicPr>
          <p:cNvPr id="4" name="Picture 3">
            <a:extLst>
              <a:ext uri="{FF2B5EF4-FFF2-40B4-BE49-F238E27FC236}">
                <a16:creationId xmlns:a16="http://schemas.microsoft.com/office/drawing/2014/main" id="{72463702-18AE-F545-9AD5-9F973DFACE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7096" y="1609699"/>
            <a:ext cx="3906846" cy="4883176"/>
          </a:xfrm>
          <a:prstGeom prst="rect">
            <a:avLst/>
          </a:prstGeom>
        </p:spPr>
      </p:pic>
      <p:sp>
        <p:nvSpPr>
          <p:cNvPr id="5" name="TextBox 4">
            <a:extLst>
              <a:ext uri="{FF2B5EF4-FFF2-40B4-BE49-F238E27FC236}">
                <a16:creationId xmlns:a16="http://schemas.microsoft.com/office/drawing/2014/main" id="{62EDFC27-4D86-3C43-88A8-FB120571A57E}"/>
              </a:ext>
            </a:extLst>
          </p:cNvPr>
          <p:cNvSpPr txBox="1"/>
          <p:nvPr/>
        </p:nvSpPr>
        <p:spPr>
          <a:xfrm>
            <a:off x="10623942" y="6568301"/>
            <a:ext cx="1568058"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Smith </a:t>
            </a:r>
            <a:r>
              <a:rPr lang="en-US" sz="1200" i="1" dirty="0">
                <a:latin typeface="Arial" panose="020B0604020202020204" pitchFamily="34" charset="0"/>
                <a:cs typeface="Arial" panose="020B0604020202020204" pitchFamily="34" charset="0"/>
              </a:rPr>
              <a:t>et al</a:t>
            </a:r>
            <a:r>
              <a:rPr lang="en-US" sz="1200" dirty="0">
                <a:latin typeface="Arial" panose="020B0604020202020204" pitchFamily="34" charset="0"/>
                <a:cs typeface="Arial" panose="020B0604020202020204" pitchFamily="34" charset="0"/>
              </a:rPr>
              <a:t>. (in prep)</a:t>
            </a:r>
          </a:p>
        </p:txBody>
      </p:sp>
      <p:pic>
        <p:nvPicPr>
          <p:cNvPr id="6" name="Picture 5">
            <a:extLst>
              <a:ext uri="{FF2B5EF4-FFF2-40B4-BE49-F238E27FC236}">
                <a16:creationId xmlns:a16="http://schemas.microsoft.com/office/drawing/2014/main" id="{C425E0BA-DEF9-744D-B005-AF4FD57A32BE}"/>
              </a:ext>
            </a:extLst>
          </p:cNvPr>
          <p:cNvPicPr>
            <a:picLocks noChangeAspect="1"/>
          </p:cNvPicPr>
          <p:nvPr/>
        </p:nvPicPr>
        <p:blipFill>
          <a:blip r:embed="rId4"/>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00D5C32A-47A0-2442-A6FB-12364F8DC5D6}"/>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128014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B2DC8-D594-5A4D-A18E-8FBDA1E956B8}"/>
              </a:ext>
            </a:extLst>
          </p:cNvPr>
          <p:cNvSpPr>
            <a:spLocks noGrp="1"/>
          </p:cNvSpPr>
          <p:nvPr>
            <p:ph type="title"/>
          </p:nvPr>
        </p:nvSpPr>
        <p:spPr/>
        <p:txBody>
          <a:bodyPr/>
          <a:lstStyle/>
          <a:p>
            <a:r>
              <a:rPr lang="en-US" dirty="0"/>
              <a:t>Final thoughts</a:t>
            </a:r>
          </a:p>
        </p:txBody>
      </p:sp>
      <p:sp>
        <p:nvSpPr>
          <p:cNvPr id="5" name="Content Placeholder 4">
            <a:extLst>
              <a:ext uri="{FF2B5EF4-FFF2-40B4-BE49-F238E27FC236}">
                <a16:creationId xmlns:a16="http://schemas.microsoft.com/office/drawing/2014/main" id="{9F718C01-C83B-A04E-A51B-1B433B4BE61B}"/>
              </a:ext>
            </a:extLst>
          </p:cNvPr>
          <p:cNvSpPr>
            <a:spLocks noGrp="1"/>
          </p:cNvSpPr>
          <p:nvPr>
            <p:ph idx="1"/>
          </p:nvPr>
        </p:nvSpPr>
        <p:spPr>
          <a:xfrm>
            <a:off x="838199" y="1825625"/>
            <a:ext cx="10328329" cy="4351338"/>
          </a:xfrm>
        </p:spPr>
        <p:txBody>
          <a:bodyPr>
            <a:normAutofit/>
          </a:bodyPr>
          <a:lstStyle/>
          <a:p>
            <a:r>
              <a:rPr lang="en-US" dirty="0"/>
              <a:t>Trees invested more nitrogen toward leaf tissue at expense of whole plant growth</a:t>
            </a:r>
          </a:p>
          <a:p>
            <a:pPr lvl="1"/>
            <a:endParaRPr lang="en-US" dirty="0"/>
          </a:p>
          <a:p>
            <a:pPr lvl="1"/>
            <a:r>
              <a:rPr lang="en-US" dirty="0"/>
              <a:t>Overinvest in leaf nitrogen to be more productive during high sunlight hours</a:t>
            </a:r>
          </a:p>
          <a:p>
            <a:pPr lvl="1"/>
            <a:endParaRPr lang="en-US" dirty="0"/>
          </a:p>
          <a:p>
            <a:pPr lvl="1"/>
            <a:r>
              <a:rPr lang="en-US" dirty="0"/>
              <a:t>System is experiencing high rates of tree mortality – freeing of canopy space?</a:t>
            </a:r>
          </a:p>
          <a:p>
            <a:endParaRPr lang="en-US" dirty="0"/>
          </a:p>
        </p:txBody>
      </p:sp>
      <p:pic>
        <p:nvPicPr>
          <p:cNvPr id="4" name="Picture 3">
            <a:extLst>
              <a:ext uri="{FF2B5EF4-FFF2-40B4-BE49-F238E27FC236}">
                <a16:creationId xmlns:a16="http://schemas.microsoft.com/office/drawing/2014/main" id="{F5341DA5-9105-3D49-8A89-B9001BB6AA27}"/>
              </a:ext>
            </a:extLst>
          </p:cNvPr>
          <p:cNvPicPr>
            <a:picLocks noChangeAspect="1"/>
          </p:cNvPicPr>
          <p:nvPr/>
        </p:nvPicPr>
        <p:blipFill>
          <a:blip r:embed="rId3"/>
          <a:stretch>
            <a:fillRect/>
          </a:stretch>
        </p:blipFill>
        <p:spPr>
          <a:xfrm>
            <a:off x="69574" y="6492875"/>
            <a:ext cx="401577" cy="327818"/>
          </a:xfrm>
          <a:prstGeom prst="rect">
            <a:avLst/>
          </a:prstGeom>
        </p:spPr>
      </p:pic>
      <p:sp>
        <p:nvSpPr>
          <p:cNvPr id="7" name="TextBox 6">
            <a:extLst>
              <a:ext uri="{FF2B5EF4-FFF2-40B4-BE49-F238E27FC236}">
                <a16:creationId xmlns:a16="http://schemas.microsoft.com/office/drawing/2014/main" id="{30F02290-CB56-D34B-8F7F-4FC19D568051}"/>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140253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AF801-777D-5E47-A036-E5E374105E07}"/>
              </a:ext>
            </a:extLst>
          </p:cNvPr>
          <p:cNvSpPr>
            <a:spLocks noGrp="1"/>
          </p:cNvSpPr>
          <p:nvPr>
            <p:ph type="title"/>
          </p:nvPr>
        </p:nvSpPr>
        <p:spPr/>
        <p:txBody>
          <a:bodyPr/>
          <a:lstStyle/>
          <a:p>
            <a:r>
              <a:rPr lang="en-US" dirty="0"/>
              <a:t>Future and Ongoing Work</a:t>
            </a:r>
          </a:p>
        </p:txBody>
      </p:sp>
      <p:sp>
        <p:nvSpPr>
          <p:cNvPr id="3" name="Content Placeholder 2">
            <a:extLst>
              <a:ext uri="{FF2B5EF4-FFF2-40B4-BE49-F238E27FC236}">
                <a16:creationId xmlns:a16="http://schemas.microsoft.com/office/drawing/2014/main" id="{502346FC-7D94-0145-93CD-3678C8C7D41A}"/>
              </a:ext>
            </a:extLst>
          </p:cNvPr>
          <p:cNvSpPr>
            <a:spLocks noGrp="1"/>
          </p:cNvSpPr>
          <p:nvPr>
            <p:ph idx="1"/>
          </p:nvPr>
        </p:nvSpPr>
        <p:spPr/>
        <p:txBody>
          <a:bodyPr>
            <a:normAutofit/>
          </a:bodyPr>
          <a:lstStyle/>
          <a:p>
            <a:r>
              <a:rPr lang="en-US" dirty="0"/>
              <a:t>What is the role of light availability in driving demand to allocate nitrogen toward photosynthetic leaf tissue vs. whole plant growth?</a:t>
            </a:r>
          </a:p>
          <a:p>
            <a:pPr marL="0" indent="0">
              <a:buNone/>
            </a:pPr>
            <a:endParaRPr lang="en-US" dirty="0"/>
          </a:p>
          <a:p>
            <a:r>
              <a:rPr lang="en-US" dirty="0"/>
              <a:t>Are these patterns observed in other ecosystem and/or different canopy architecture types?</a:t>
            </a:r>
          </a:p>
          <a:p>
            <a:endParaRPr lang="en-US" dirty="0"/>
          </a:p>
          <a:p>
            <a:r>
              <a:rPr lang="en-US" dirty="0"/>
              <a:t>How do these results compare to those simulated by Earth system models?</a:t>
            </a:r>
          </a:p>
        </p:txBody>
      </p:sp>
      <p:pic>
        <p:nvPicPr>
          <p:cNvPr id="4" name="Picture 3">
            <a:extLst>
              <a:ext uri="{FF2B5EF4-FFF2-40B4-BE49-F238E27FC236}">
                <a16:creationId xmlns:a16="http://schemas.microsoft.com/office/drawing/2014/main" id="{2979D9E2-BEC9-1040-A66E-29B9EAECD5C6}"/>
              </a:ext>
            </a:extLst>
          </p:cNvPr>
          <p:cNvPicPr>
            <a:picLocks noChangeAspect="1"/>
          </p:cNvPicPr>
          <p:nvPr/>
        </p:nvPicPr>
        <p:blipFill>
          <a:blip r:embed="rId3"/>
          <a:stretch>
            <a:fillRect/>
          </a:stretch>
        </p:blipFill>
        <p:spPr>
          <a:xfrm>
            <a:off x="69574" y="6492875"/>
            <a:ext cx="401577" cy="327818"/>
          </a:xfrm>
          <a:prstGeom prst="rect">
            <a:avLst/>
          </a:prstGeom>
        </p:spPr>
      </p:pic>
      <p:sp>
        <p:nvSpPr>
          <p:cNvPr id="6" name="TextBox 5">
            <a:extLst>
              <a:ext uri="{FF2B5EF4-FFF2-40B4-BE49-F238E27FC236}">
                <a16:creationId xmlns:a16="http://schemas.microsoft.com/office/drawing/2014/main" id="{0DAEEBC5-2A96-564A-B21B-3C7857EB36FB}"/>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58718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12337-5FBF-294D-B2C6-63983055A6F1}"/>
              </a:ext>
            </a:extLst>
          </p:cNvPr>
          <p:cNvSpPr>
            <a:spLocks noGrp="1"/>
          </p:cNvSpPr>
          <p:nvPr>
            <p:ph type="title"/>
          </p:nvPr>
        </p:nvSpPr>
        <p:spPr/>
        <p:txBody>
          <a:bodyPr>
            <a:normAutofit/>
          </a:bodyPr>
          <a:lstStyle/>
          <a:p>
            <a:r>
              <a:rPr lang="en-US" dirty="0"/>
              <a:t>Soil nitrogen has been shown to positively influence leaf nitrogen</a:t>
            </a:r>
          </a:p>
        </p:txBody>
      </p:sp>
      <p:pic>
        <p:nvPicPr>
          <p:cNvPr id="4" name="Picture 3">
            <a:extLst>
              <a:ext uri="{FF2B5EF4-FFF2-40B4-BE49-F238E27FC236}">
                <a16:creationId xmlns:a16="http://schemas.microsoft.com/office/drawing/2014/main" id="{580E8F0C-0E74-CA45-8EA7-BE4F9F0CA70C}"/>
              </a:ext>
            </a:extLst>
          </p:cNvPr>
          <p:cNvPicPr>
            <a:picLocks noChangeAspect="1"/>
          </p:cNvPicPr>
          <p:nvPr/>
        </p:nvPicPr>
        <p:blipFill>
          <a:blip r:embed="rId3"/>
          <a:stretch>
            <a:fillRect/>
          </a:stretch>
        </p:blipFill>
        <p:spPr>
          <a:xfrm>
            <a:off x="4034822" y="2186394"/>
            <a:ext cx="4122356" cy="4306481"/>
          </a:xfrm>
          <a:prstGeom prst="rect">
            <a:avLst/>
          </a:prstGeom>
        </p:spPr>
      </p:pic>
      <p:pic>
        <p:nvPicPr>
          <p:cNvPr id="5" name="Picture 4">
            <a:extLst>
              <a:ext uri="{FF2B5EF4-FFF2-40B4-BE49-F238E27FC236}">
                <a16:creationId xmlns:a16="http://schemas.microsoft.com/office/drawing/2014/main" id="{92147EE0-0C0E-CC48-9F4B-C3B1F0589DD4}"/>
              </a:ext>
            </a:extLst>
          </p:cNvPr>
          <p:cNvPicPr>
            <a:picLocks noChangeAspect="1"/>
          </p:cNvPicPr>
          <p:nvPr/>
        </p:nvPicPr>
        <p:blipFill>
          <a:blip r:embed="rId4"/>
          <a:stretch>
            <a:fillRect/>
          </a:stretch>
        </p:blipFill>
        <p:spPr>
          <a:xfrm>
            <a:off x="69574" y="6492875"/>
            <a:ext cx="401577" cy="327818"/>
          </a:xfrm>
          <a:prstGeom prst="rect">
            <a:avLst/>
          </a:prstGeom>
        </p:spPr>
      </p:pic>
      <p:sp>
        <p:nvSpPr>
          <p:cNvPr id="7" name="TextBox 6">
            <a:extLst>
              <a:ext uri="{FF2B5EF4-FFF2-40B4-BE49-F238E27FC236}">
                <a16:creationId xmlns:a16="http://schemas.microsoft.com/office/drawing/2014/main" id="{EA2837DF-9377-B24F-9669-ACE14F543DE0}"/>
              </a:ext>
            </a:extLst>
          </p:cNvPr>
          <p:cNvSpPr txBox="1"/>
          <p:nvPr/>
        </p:nvSpPr>
        <p:spPr>
          <a:xfrm>
            <a:off x="10385824" y="6581001"/>
            <a:ext cx="1814920"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Firn</a:t>
            </a:r>
            <a:r>
              <a:rPr lang="en-US" sz="1200" dirty="0">
                <a:latin typeface="Arial" panose="020B0604020202020204" pitchFamily="34" charset="0"/>
                <a:cs typeface="Arial" panose="020B0604020202020204" pitchFamily="34" charset="0"/>
              </a:rPr>
              <a:t> et al. (2019) </a:t>
            </a:r>
            <a:r>
              <a:rPr lang="en-US" sz="1200" i="1" dirty="0">
                <a:latin typeface="Arial" panose="020B0604020202020204" pitchFamily="34" charset="0"/>
                <a:cs typeface="Arial" panose="020B0604020202020204" pitchFamily="34" charset="0"/>
              </a:rPr>
              <a:t>Nature</a:t>
            </a:r>
            <a:endParaRPr lang="en-US" sz="12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C410B41A-082E-F243-A520-3A0581147C55}"/>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67290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4226A-AD82-3A47-B18A-6B8CEA71FD7F}"/>
              </a:ext>
            </a:extLst>
          </p:cNvPr>
          <p:cNvSpPr>
            <a:spLocks noGrp="1"/>
          </p:cNvSpPr>
          <p:nvPr>
            <p:ph type="title"/>
          </p:nvPr>
        </p:nvSpPr>
        <p:spPr/>
        <p:txBody>
          <a:bodyPr/>
          <a:lstStyle/>
          <a:p>
            <a:r>
              <a:rPr lang="en-US" dirty="0"/>
              <a:t>Acknowledgements</a:t>
            </a:r>
          </a:p>
        </p:txBody>
      </p:sp>
      <p:sp>
        <p:nvSpPr>
          <p:cNvPr id="3" name="Content Placeholder 2">
            <a:extLst>
              <a:ext uri="{FF2B5EF4-FFF2-40B4-BE49-F238E27FC236}">
                <a16:creationId xmlns:a16="http://schemas.microsoft.com/office/drawing/2014/main" id="{A00C5A7F-1B77-CC44-B01D-48AFA64DDEFE}"/>
              </a:ext>
            </a:extLst>
          </p:cNvPr>
          <p:cNvSpPr>
            <a:spLocks noGrp="1"/>
          </p:cNvSpPr>
          <p:nvPr>
            <p:ph idx="1"/>
          </p:nvPr>
        </p:nvSpPr>
        <p:spPr>
          <a:xfrm>
            <a:off x="838199" y="1825625"/>
            <a:ext cx="6637867" cy="4745296"/>
          </a:xfrm>
        </p:spPr>
        <p:txBody>
          <a:bodyPr>
            <a:normAutofit/>
          </a:bodyPr>
          <a:lstStyle/>
          <a:p>
            <a:r>
              <a:rPr lang="en-US" dirty="0"/>
              <a:t>USDA NIFA Award 2015-67003-23485</a:t>
            </a:r>
          </a:p>
          <a:p>
            <a:r>
              <a:rPr lang="en-US" dirty="0"/>
              <a:t>Texas Tech University</a:t>
            </a:r>
          </a:p>
          <a:p>
            <a:r>
              <a:rPr lang="en-US" dirty="0"/>
              <a:t>Risa McNellis (TTU)</a:t>
            </a:r>
          </a:p>
          <a:p>
            <a:r>
              <a:rPr lang="en-US" dirty="0" err="1"/>
              <a:t>Omair</a:t>
            </a:r>
            <a:r>
              <a:rPr lang="en-US" dirty="0"/>
              <a:t> Irfan (Cornell)</a:t>
            </a:r>
          </a:p>
          <a:p>
            <a:r>
              <a:rPr lang="en-US" dirty="0" err="1"/>
              <a:t>Romin</a:t>
            </a:r>
            <a:r>
              <a:rPr lang="en-US" dirty="0"/>
              <a:t> </a:t>
            </a:r>
            <a:r>
              <a:rPr lang="en-US" dirty="0" err="1"/>
              <a:t>Abdolahzadi</a:t>
            </a:r>
            <a:r>
              <a:rPr lang="en-US" dirty="0"/>
              <a:t> (Cornell)</a:t>
            </a:r>
          </a:p>
          <a:p>
            <a:r>
              <a:rPr lang="en-US" dirty="0"/>
              <a:t>Members of Schwilk &amp; van Gestel labs (TTU)</a:t>
            </a:r>
          </a:p>
          <a:p>
            <a:r>
              <a:rPr lang="en-US" dirty="0"/>
              <a:t>Dr. Lizz Waring (TTU)</a:t>
            </a:r>
          </a:p>
          <a:p>
            <a:endParaRPr lang="en-US" dirty="0"/>
          </a:p>
        </p:txBody>
      </p:sp>
      <p:pic>
        <p:nvPicPr>
          <p:cNvPr id="6" name="Picture 5">
            <a:extLst>
              <a:ext uri="{FF2B5EF4-FFF2-40B4-BE49-F238E27FC236}">
                <a16:creationId xmlns:a16="http://schemas.microsoft.com/office/drawing/2014/main" id="{1C72B48E-7CC0-C24E-A500-AC483B50A69B}"/>
              </a:ext>
            </a:extLst>
          </p:cNvPr>
          <p:cNvPicPr>
            <a:picLocks noChangeAspect="1"/>
          </p:cNvPicPr>
          <p:nvPr/>
        </p:nvPicPr>
        <p:blipFill>
          <a:blip r:embed="rId3"/>
          <a:stretch>
            <a:fillRect/>
          </a:stretch>
        </p:blipFill>
        <p:spPr>
          <a:xfrm>
            <a:off x="8210456" y="124946"/>
            <a:ext cx="3143344" cy="1975816"/>
          </a:xfrm>
          <a:prstGeom prst="rect">
            <a:avLst/>
          </a:prstGeom>
        </p:spPr>
      </p:pic>
      <p:pic>
        <p:nvPicPr>
          <p:cNvPr id="7" name="Picture 6">
            <a:extLst>
              <a:ext uri="{FF2B5EF4-FFF2-40B4-BE49-F238E27FC236}">
                <a16:creationId xmlns:a16="http://schemas.microsoft.com/office/drawing/2014/main" id="{9520C6E3-BA44-3543-8854-F83C022B52E7}"/>
              </a:ext>
            </a:extLst>
          </p:cNvPr>
          <p:cNvPicPr>
            <a:picLocks noChangeAspect="1"/>
          </p:cNvPicPr>
          <p:nvPr/>
        </p:nvPicPr>
        <p:blipFill>
          <a:blip r:embed="rId4"/>
          <a:stretch>
            <a:fillRect/>
          </a:stretch>
        </p:blipFill>
        <p:spPr>
          <a:xfrm>
            <a:off x="8663563" y="4193055"/>
            <a:ext cx="2299820" cy="2299820"/>
          </a:xfrm>
          <a:prstGeom prst="rect">
            <a:avLst/>
          </a:prstGeom>
        </p:spPr>
      </p:pic>
      <p:pic>
        <p:nvPicPr>
          <p:cNvPr id="8" name="Picture 7">
            <a:extLst>
              <a:ext uri="{FF2B5EF4-FFF2-40B4-BE49-F238E27FC236}">
                <a16:creationId xmlns:a16="http://schemas.microsoft.com/office/drawing/2014/main" id="{59D57E39-64EA-8341-919B-E084A70E2B00}"/>
              </a:ext>
            </a:extLst>
          </p:cNvPr>
          <p:cNvPicPr>
            <a:picLocks noChangeAspect="1"/>
          </p:cNvPicPr>
          <p:nvPr/>
        </p:nvPicPr>
        <p:blipFill>
          <a:blip r:embed="rId5"/>
          <a:stretch>
            <a:fillRect/>
          </a:stretch>
        </p:blipFill>
        <p:spPr>
          <a:xfrm>
            <a:off x="8878062" y="2340941"/>
            <a:ext cx="1820748" cy="1820748"/>
          </a:xfrm>
          <a:prstGeom prst="rect">
            <a:avLst/>
          </a:prstGeom>
        </p:spPr>
      </p:pic>
      <p:pic>
        <p:nvPicPr>
          <p:cNvPr id="9" name="Picture 8">
            <a:extLst>
              <a:ext uri="{FF2B5EF4-FFF2-40B4-BE49-F238E27FC236}">
                <a16:creationId xmlns:a16="http://schemas.microsoft.com/office/drawing/2014/main" id="{CE705A98-1DAA-8F40-BD9B-7F307DDEEEDA}"/>
              </a:ext>
            </a:extLst>
          </p:cNvPr>
          <p:cNvPicPr>
            <a:picLocks noChangeAspect="1"/>
          </p:cNvPicPr>
          <p:nvPr/>
        </p:nvPicPr>
        <p:blipFill>
          <a:blip r:embed="rId6"/>
          <a:stretch>
            <a:fillRect/>
          </a:stretch>
        </p:blipFill>
        <p:spPr>
          <a:xfrm>
            <a:off x="69574" y="6492875"/>
            <a:ext cx="401577" cy="327818"/>
          </a:xfrm>
          <a:prstGeom prst="rect">
            <a:avLst/>
          </a:prstGeom>
        </p:spPr>
      </p:pic>
      <p:sp>
        <p:nvSpPr>
          <p:cNvPr id="11" name="TextBox 10">
            <a:extLst>
              <a:ext uri="{FF2B5EF4-FFF2-40B4-BE49-F238E27FC236}">
                <a16:creationId xmlns:a16="http://schemas.microsoft.com/office/drawing/2014/main" id="{4CBB1373-1ED4-0147-8BB0-CF560FFF48AA}"/>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324715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DFA39-4C79-E84A-B8E3-05C803E597AD}"/>
              </a:ext>
            </a:extLst>
          </p:cNvPr>
          <p:cNvSpPr>
            <a:spLocks noGrp="1"/>
          </p:cNvSpPr>
          <p:nvPr>
            <p:ph type="title"/>
          </p:nvPr>
        </p:nvSpPr>
        <p:spPr/>
        <p:txBody>
          <a:bodyPr/>
          <a:lstStyle/>
          <a:p>
            <a:r>
              <a:rPr lang="en-US" dirty="0"/>
              <a:t>Thank you! </a:t>
            </a:r>
          </a:p>
        </p:txBody>
      </p:sp>
      <p:pic>
        <p:nvPicPr>
          <p:cNvPr id="14" name="Picture 13">
            <a:extLst>
              <a:ext uri="{FF2B5EF4-FFF2-40B4-BE49-F238E27FC236}">
                <a16:creationId xmlns:a16="http://schemas.microsoft.com/office/drawing/2014/main" id="{7DE75594-58DD-654A-9105-1BAD7DEAA287}"/>
              </a:ext>
            </a:extLst>
          </p:cNvPr>
          <p:cNvPicPr>
            <a:picLocks noChangeAspect="1"/>
          </p:cNvPicPr>
          <p:nvPr/>
        </p:nvPicPr>
        <p:blipFill>
          <a:blip r:embed="rId3"/>
          <a:stretch>
            <a:fillRect/>
          </a:stretch>
        </p:blipFill>
        <p:spPr>
          <a:xfrm>
            <a:off x="69574" y="6492875"/>
            <a:ext cx="401577" cy="327818"/>
          </a:xfrm>
          <a:prstGeom prst="rect">
            <a:avLst/>
          </a:prstGeom>
        </p:spPr>
      </p:pic>
      <p:sp>
        <p:nvSpPr>
          <p:cNvPr id="16" name="TextBox 15">
            <a:extLst>
              <a:ext uri="{FF2B5EF4-FFF2-40B4-BE49-F238E27FC236}">
                <a16:creationId xmlns:a16="http://schemas.microsoft.com/office/drawing/2014/main" id="{A2217822-6AA8-3842-A2A8-8F8E64FADB48}"/>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87119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12337-5FBF-294D-B2C6-63983055A6F1}"/>
              </a:ext>
            </a:extLst>
          </p:cNvPr>
          <p:cNvSpPr>
            <a:spLocks noGrp="1"/>
          </p:cNvSpPr>
          <p:nvPr>
            <p:ph type="title"/>
          </p:nvPr>
        </p:nvSpPr>
        <p:spPr/>
        <p:txBody>
          <a:bodyPr>
            <a:normAutofit/>
          </a:bodyPr>
          <a:lstStyle/>
          <a:p>
            <a:r>
              <a:rPr lang="en-US" dirty="0"/>
              <a:t>Soil nitrogen has been shown to positively influence leaf nitrogen</a:t>
            </a:r>
          </a:p>
        </p:txBody>
      </p:sp>
      <p:pic>
        <p:nvPicPr>
          <p:cNvPr id="4" name="Picture 3">
            <a:extLst>
              <a:ext uri="{FF2B5EF4-FFF2-40B4-BE49-F238E27FC236}">
                <a16:creationId xmlns:a16="http://schemas.microsoft.com/office/drawing/2014/main" id="{580E8F0C-0E74-CA45-8EA7-BE4F9F0CA70C}"/>
              </a:ext>
            </a:extLst>
          </p:cNvPr>
          <p:cNvPicPr>
            <a:picLocks noChangeAspect="1"/>
          </p:cNvPicPr>
          <p:nvPr/>
        </p:nvPicPr>
        <p:blipFill>
          <a:blip r:embed="rId3"/>
          <a:stretch>
            <a:fillRect/>
          </a:stretch>
        </p:blipFill>
        <p:spPr>
          <a:xfrm>
            <a:off x="4034822" y="2186394"/>
            <a:ext cx="4122356" cy="4306481"/>
          </a:xfrm>
          <a:prstGeom prst="rect">
            <a:avLst/>
          </a:prstGeom>
        </p:spPr>
      </p:pic>
      <p:sp>
        <p:nvSpPr>
          <p:cNvPr id="3" name="Rectangle 2">
            <a:extLst>
              <a:ext uri="{FF2B5EF4-FFF2-40B4-BE49-F238E27FC236}">
                <a16:creationId xmlns:a16="http://schemas.microsoft.com/office/drawing/2014/main" id="{82F2285F-1B23-CB49-86E7-AC996189686B}"/>
              </a:ext>
            </a:extLst>
          </p:cNvPr>
          <p:cNvSpPr/>
          <p:nvPr/>
        </p:nvSpPr>
        <p:spPr>
          <a:xfrm>
            <a:off x="4397071" y="2305878"/>
            <a:ext cx="3609892" cy="102571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70CB44E-BA66-2444-96DA-D2056439EE3D}"/>
              </a:ext>
            </a:extLst>
          </p:cNvPr>
          <p:cNvSpPr txBox="1"/>
          <p:nvPr/>
        </p:nvSpPr>
        <p:spPr>
          <a:xfrm>
            <a:off x="8078524" y="2495571"/>
            <a:ext cx="3346837" cy="646331"/>
          </a:xfrm>
          <a:prstGeom prst="rect">
            <a:avLst/>
          </a:prstGeom>
          <a:noFill/>
        </p:spPr>
        <p:txBody>
          <a:bodyPr wrap="square" rtlCol="0">
            <a:spAutoFit/>
          </a:bodyPr>
          <a:lstStyle/>
          <a:p>
            <a:r>
              <a:rPr lang="en-US" dirty="0"/>
              <a:t>Plots that received nitrogen had higher leaf nitrogen content</a:t>
            </a:r>
          </a:p>
        </p:txBody>
      </p:sp>
      <p:sp>
        <p:nvSpPr>
          <p:cNvPr id="6" name="TextBox 5">
            <a:extLst>
              <a:ext uri="{FF2B5EF4-FFF2-40B4-BE49-F238E27FC236}">
                <a16:creationId xmlns:a16="http://schemas.microsoft.com/office/drawing/2014/main" id="{481A247D-63A6-2E40-BC1E-8E600967E4B7}"/>
              </a:ext>
            </a:extLst>
          </p:cNvPr>
          <p:cNvSpPr txBox="1"/>
          <p:nvPr/>
        </p:nvSpPr>
        <p:spPr>
          <a:xfrm>
            <a:off x="10385824" y="6581001"/>
            <a:ext cx="1814920"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Firn</a:t>
            </a:r>
            <a:r>
              <a:rPr lang="en-US" sz="1200" dirty="0">
                <a:latin typeface="Arial" panose="020B0604020202020204" pitchFamily="34" charset="0"/>
                <a:cs typeface="Arial" panose="020B0604020202020204" pitchFamily="34" charset="0"/>
              </a:rPr>
              <a:t> et al. (2019) </a:t>
            </a:r>
            <a:r>
              <a:rPr lang="en-US" sz="1200" i="1" dirty="0">
                <a:latin typeface="Arial" panose="020B0604020202020204" pitchFamily="34" charset="0"/>
                <a:cs typeface="Arial" panose="020B0604020202020204" pitchFamily="34" charset="0"/>
              </a:rPr>
              <a:t>Nature</a:t>
            </a:r>
            <a:endParaRPr lang="en-US" sz="12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ECB961FF-AF2A-7A4A-84F8-84B0A70832FA}"/>
              </a:ext>
            </a:extLst>
          </p:cNvPr>
          <p:cNvPicPr>
            <a:picLocks noChangeAspect="1"/>
          </p:cNvPicPr>
          <p:nvPr/>
        </p:nvPicPr>
        <p:blipFill>
          <a:blip r:embed="rId4"/>
          <a:stretch>
            <a:fillRect/>
          </a:stretch>
        </p:blipFill>
        <p:spPr>
          <a:xfrm>
            <a:off x="69574" y="6492875"/>
            <a:ext cx="401577" cy="327818"/>
          </a:xfrm>
          <a:prstGeom prst="rect">
            <a:avLst/>
          </a:prstGeom>
        </p:spPr>
      </p:pic>
      <p:sp>
        <p:nvSpPr>
          <p:cNvPr id="9" name="TextBox 8">
            <a:extLst>
              <a:ext uri="{FF2B5EF4-FFF2-40B4-BE49-F238E27FC236}">
                <a16:creationId xmlns:a16="http://schemas.microsoft.com/office/drawing/2014/main" id="{12A046A9-5362-A145-8E7E-1217241DB7F0}"/>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95074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638D2-66A6-A141-8018-F68B001A45C8}"/>
              </a:ext>
            </a:extLst>
          </p:cNvPr>
          <p:cNvSpPr>
            <a:spLocks noGrp="1"/>
          </p:cNvSpPr>
          <p:nvPr>
            <p:ph type="title"/>
          </p:nvPr>
        </p:nvSpPr>
        <p:spPr/>
        <p:txBody>
          <a:bodyPr/>
          <a:lstStyle/>
          <a:p>
            <a:r>
              <a:rPr lang="en-US" dirty="0"/>
              <a:t>However, leaf nitrogen can also be predicted independent of soil nitrogen</a:t>
            </a:r>
          </a:p>
        </p:txBody>
      </p:sp>
      <p:pic>
        <p:nvPicPr>
          <p:cNvPr id="4" name="Picture 3">
            <a:extLst>
              <a:ext uri="{FF2B5EF4-FFF2-40B4-BE49-F238E27FC236}">
                <a16:creationId xmlns:a16="http://schemas.microsoft.com/office/drawing/2014/main" id="{F50041DD-0E70-FF45-9C24-D9B984CAD143}"/>
              </a:ext>
            </a:extLst>
          </p:cNvPr>
          <p:cNvPicPr>
            <a:picLocks noChangeAspect="1"/>
          </p:cNvPicPr>
          <p:nvPr/>
        </p:nvPicPr>
        <p:blipFill>
          <a:blip r:embed="rId3"/>
          <a:stretch>
            <a:fillRect/>
          </a:stretch>
        </p:blipFill>
        <p:spPr>
          <a:xfrm>
            <a:off x="2620477" y="1982582"/>
            <a:ext cx="6685200" cy="4214192"/>
          </a:xfrm>
          <a:prstGeom prst="rect">
            <a:avLst/>
          </a:prstGeom>
        </p:spPr>
      </p:pic>
      <p:sp>
        <p:nvSpPr>
          <p:cNvPr id="5" name="TextBox 4">
            <a:extLst>
              <a:ext uri="{FF2B5EF4-FFF2-40B4-BE49-F238E27FC236}">
                <a16:creationId xmlns:a16="http://schemas.microsoft.com/office/drawing/2014/main" id="{64697620-6073-8B48-9CF4-C43A6574A4FD}"/>
              </a:ext>
            </a:extLst>
          </p:cNvPr>
          <p:cNvSpPr txBox="1"/>
          <p:nvPr/>
        </p:nvSpPr>
        <p:spPr>
          <a:xfrm>
            <a:off x="9662790" y="6581001"/>
            <a:ext cx="252825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Dong et al. (2017) </a:t>
            </a:r>
            <a:r>
              <a:rPr lang="en-US" sz="1200" i="1" dirty="0" err="1">
                <a:latin typeface="Arial" panose="020B0604020202020204" pitchFamily="34" charset="0"/>
                <a:cs typeface="Arial" panose="020B0604020202020204" pitchFamily="34" charset="0"/>
              </a:rPr>
              <a:t>Biogeosciences</a:t>
            </a:r>
            <a:endParaRPr lang="en-US" sz="12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2B0177DB-8A43-6545-8537-72D207296605}"/>
              </a:ext>
            </a:extLst>
          </p:cNvPr>
          <p:cNvPicPr>
            <a:picLocks noChangeAspect="1"/>
          </p:cNvPicPr>
          <p:nvPr/>
        </p:nvPicPr>
        <p:blipFill>
          <a:blip r:embed="rId4"/>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B7B6305D-5C2B-6547-9051-A4EE22F9A5E0}"/>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4728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54F1FA-02B2-914C-AD8D-34FFBB768FB5}"/>
              </a:ext>
            </a:extLst>
          </p:cNvPr>
          <p:cNvSpPr>
            <a:spLocks noGrp="1"/>
          </p:cNvSpPr>
          <p:nvPr>
            <p:ph type="title"/>
          </p:nvPr>
        </p:nvSpPr>
        <p:spPr/>
        <p:txBody>
          <a:bodyPr>
            <a:normAutofit fontScale="90000"/>
          </a:bodyPr>
          <a:lstStyle/>
          <a:p>
            <a:r>
              <a:rPr lang="en-US" dirty="0"/>
              <a:t>Leaf nitrogen is likely a product of plant allocation responses to soil nitrogen and climate</a:t>
            </a:r>
          </a:p>
        </p:txBody>
      </p:sp>
      <p:pic>
        <p:nvPicPr>
          <p:cNvPr id="6" name="Picture 5">
            <a:extLst>
              <a:ext uri="{FF2B5EF4-FFF2-40B4-BE49-F238E27FC236}">
                <a16:creationId xmlns:a16="http://schemas.microsoft.com/office/drawing/2014/main" id="{60866821-A9E1-9342-B69C-341383A12D47}"/>
              </a:ext>
            </a:extLst>
          </p:cNvPr>
          <p:cNvPicPr>
            <a:picLocks noChangeAspect="1"/>
          </p:cNvPicPr>
          <p:nvPr/>
        </p:nvPicPr>
        <p:blipFill>
          <a:blip r:embed="rId3"/>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1A5E4EF6-DC4A-E246-B135-B54F71F05662}"/>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43434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C9E17C-6023-644A-A31E-6BC6B0E18E55}"/>
              </a:ext>
            </a:extLst>
          </p:cNvPr>
          <p:cNvSpPr>
            <a:spLocks noGrp="1"/>
          </p:cNvSpPr>
          <p:nvPr>
            <p:ph type="title"/>
          </p:nvPr>
        </p:nvSpPr>
        <p:spPr/>
        <p:txBody>
          <a:bodyPr>
            <a:normAutofit/>
          </a:bodyPr>
          <a:lstStyle/>
          <a:p>
            <a:r>
              <a:rPr lang="en-US" sz="4400" dirty="0"/>
              <a:t>Yet, we do not fully understand when and where soil nitrogen impacts nitrogen allocation to leaf tissue vs. other tissues</a:t>
            </a:r>
          </a:p>
        </p:txBody>
      </p:sp>
      <p:pic>
        <p:nvPicPr>
          <p:cNvPr id="6" name="Picture 5">
            <a:extLst>
              <a:ext uri="{FF2B5EF4-FFF2-40B4-BE49-F238E27FC236}">
                <a16:creationId xmlns:a16="http://schemas.microsoft.com/office/drawing/2014/main" id="{4BC0E002-A6B2-4346-B910-E99DFDF9EA5A}"/>
              </a:ext>
            </a:extLst>
          </p:cNvPr>
          <p:cNvPicPr>
            <a:picLocks noChangeAspect="1"/>
          </p:cNvPicPr>
          <p:nvPr/>
        </p:nvPicPr>
        <p:blipFill>
          <a:blip r:embed="rId3"/>
          <a:stretch>
            <a:fillRect/>
          </a:stretch>
        </p:blipFill>
        <p:spPr>
          <a:xfrm>
            <a:off x="69574" y="6492875"/>
            <a:ext cx="401577" cy="327818"/>
          </a:xfrm>
          <a:prstGeom prst="rect">
            <a:avLst/>
          </a:prstGeom>
        </p:spPr>
      </p:pic>
      <p:sp>
        <p:nvSpPr>
          <p:cNvPr id="8" name="TextBox 7">
            <a:extLst>
              <a:ext uri="{FF2B5EF4-FFF2-40B4-BE49-F238E27FC236}">
                <a16:creationId xmlns:a16="http://schemas.microsoft.com/office/drawing/2014/main" id="{98261703-28D6-2845-A535-321962A78DA2}"/>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28340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07C7E4-AA3D-F64A-A16A-B750A8350D2B}"/>
              </a:ext>
            </a:extLst>
          </p:cNvPr>
          <p:cNvSpPr>
            <a:spLocks noGrp="1"/>
          </p:cNvSpPr>
          <p:nvPr>
            <p:ph type="title"/>
          </p:nvPr>
        </p:nvSpPr>
        <p:spPr/>
        <p:txBody>
          <a:bodyPr>
            <a:normAutofit fontScale="90000"/>
          </a:bodyPr>
          <a:lstStyle/>
          <a:p>
            <a:r>
              <a:rPr lang="en-US" dirty="0"/>
              <a:t>Option #1: Maintain photosynthesis with greater </a:t>
            </a:r>
            <a:r>
              <a:rPr lang="en-US" dirty="0">
                <a:solidFill>
                  <a:schemeClr val="accent1"/>
                </a:solidFill>
              </a:rPr>
              <a:t>water-use efficiency </a:t>
            </a:r>
            <a:r>
              <a:rPr lang="en-US" dirty="0"/>
              <a:t>at expense of </a:t>
            </a:r>
            <a:r>
              <a:rPr lang="en-US" dirty="0">
                <a:solidFill>
                  <a:schemeClr val="accent2"/>
                </a:solidFill>
              </a:rPr>
              <a:t>photosynthetic nitrogen-use efficiency</a:t>
            </a:r>
          </a:p>
        </p:txBody>
      </p:sp>
      <p:pic>
        <p:nvPicPr>
          <p:cNvPr id="6" name="Picture 4">
            <a:extLst>
              <a:ext uri="{FF2B5EF4-FFF2-40B4-BE49-F238E27FC236}">
                <a16:creationId xmlns:a16="http://schemas.microsoft.com/office/drawing/2014/main" id="{11804477-C5F4-4645-8C06-04D8B0CC98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5263" y="2147404"/>
            <a:ext cx="7681474" cy="3823453"/>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TextBox 6">
            <a:extLst>
              <a:ext uri="{FF2B5EF4-FFF2-40B4-BE49-F238E27FC236}">
                <a16:creationId xmlns:a16="http://schemas.microsoft.com/office/drawing/2014/main" id="{B14CCBA3-EA0D-5644-948B-2891ADEF9E1E}"/>
              </a:ext>
            </a:extLst>
          </p:cNvPr>
          <p:cNvSpPr txBox="1"/>
          <p:nvPr/>
        </p:nvSpPr>
        <p:spPr>
          <a:xfrm>
            <a:off x="9319098" y="6587725"/>
            <a:ext cx="2872902"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Bialic</a:t>
            </a:r>
            <a:r>
              <a:rPr lang="en-US" sz="1200" dirty="0">
                <a:latin typeface="Arial" panose="020B0604020202020204" pitchFamily="34" charset="0"/>
                <a:cs typeface="Arial" panose="020B0604020202020204" pitchFamily="34" charset="0"/>
              </a:rPr>
              <a:t>-Murphy </a:t>
            </a:r>
            <a:r>
              <a:rPr lang="en-US" sz="1200" i="1" dirty="0">
                <a:latin typeface="Arial" panose="020B0604020202020204" pitchFamily="34" charset="0"/>
                <a:cs typeface="Arial" panose="020B0604020202020204" pitchFamily="34" charset="0"/>
              </a:rPr>
              <a:t>et al</a:t>
            </a:r>
            <a:r>
              <a:rPr lang="en-US" sz="1200" dirty="0">
                <a:latin typeface="Arial" panose="020B0604020202020204" pitchFamily="34" charset="0"/>
                <a:cs typeface="Arial" panose="020B0604020202020204" pitchFamily="34" charset="0"/>
              </a:rPr>
              <a:t>. (2021) </a:t>
            </a:r>
            <a:r>
              <a:rPr lang="en-US" sz="1200" i="1" dirty="0">
                <a:latin typeface="Arial" panose="020B0604020202020204" pitchFamily="34" charset="0"/>
                <a:cs typeface="Arial" panose="020B0604020202020204" pitchFamily="34" charset="0"/>
              </a:rPr>
              <a:t>Ecol. Letters</a:t>
            </a:r>
            <a:endParaRPr lang="en-US" sz="12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B8FD13A8-BB5C-FA4C-976F-19C8D28B2CCC}"/>
              </a:ext>
            </a:extLst>
          </p:cNvPr>
          <p:cNvPicPr>
            <a:picLocks noChangeAspect="1"/>
          </p:cNvPicPr>
          <p:nvPr/>
        </p:nvPicPr>
        <p:blipFill>
          <a:blip r:embed="rId4"/>
          <a:stretch>
            <a:fillRect/>
          </a:stretch>
        </p:blipFill>
        <p:spPr>
          <a:xfrm>
            <a:off x="69574" y="6492875"/>
            <a:ext cx="401577" cy="327818"/>
          </a:xfrm>
          <a:prstGeom prst="rect">
            <a:avLst/>
          </a:prstGeom>
        </p:spPr>
      </p:pic>
      <p:sp>
        <p:nvSpPr>
          <p:cNvPr id="9" name="TextBox 8">
            <a:extLst>
              <a:ext uri="{FF2B5EF4-FFF2-40B4-BE49-F238E27FC236}">
                <a16:creationId xmlns:a16="http://schemas.microsoft.com/office/drawing/2014/main" id="{EF93B96B-284C-B347-B2DB-6A420447CB0C}"/>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430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C7FB8-3764-D043-86B0-21601F3FFB6D}"/>
              </a:ext>
            </a:extLst>
          </p:cNvPr>
          <p:cNvSpPr>
            <a:spLocks noGrp="1"/>
          </p:cNvSpPr>
          <p:nvPr>
            <p:ph type="title"/>
          </p:nvPr>
        </p:nvSpPr>
        <p:spPr/>
        <p:txBody>
          <a:bodyPr>
            <a:normAutofit fontScale="90000"/>
          </a:bodyPr>
          <a:lstStyle/>
          <a:p>
            <a:r>
              <a:rPr lang="en-US" dirty="0"/>
              <a:t>Option #2: Invest extra nitrogen toward whole plant growth at expense of leaf nitrogen</a:t>
            </a:r>
          </a:p>
        </p:txBody>
      </p:sp>
      <p:pic>
        <p:nvPicPr>
          <p:cNvPr id="6" name="Picture 5" descr="Diagram, shape&#10;&#10;Description automatically generated">
            <a:extLst>
              <a:ext uri="{FF2B5EF4-FFF2-40B4-BE49-F238E27FC236}">
                <a16:creationId xmlns:a16="http://schemas.microsoft.com/office/drawing/2014/main" id="{F697707F-78FB-3549-AFB6-FA58758B020B}"/>
              </a:ext>
            </a:extLst>
          </p:cNvPr>
          <p:cNvPicPr>
            <a:picLocks noChangeAspect="1"/>
          </p:cNvPicPr>
          <p:nvPr/>
        </p:nvPicPr>
        <p:blipFill>
          <a:blip r:embed="rId3"/>
          <a:stretch>
            <a:fillRect/>
          </a:stretch>
        </p:blipFill>
        <p:spPr>
          <a:xfrm>
            <a:off x="3009900" y="2078444"/>
            <a:ext cx="6172200" cy="4114800"/>
          </a:xfrm>
          <a:prstGeom prst="rect">
            <a:avLst/>
          </a:prstGeom>
        </p:spPr>
      </p:pic>
      <p:pic>
        <p:nvPicPr>
          <p:cNvPr id="4" name="Picture 3">
            <a:extLst>
              <a:ext uri="{FF2B5EF4-FFF2-40B4-BE49-F238E27FC236}">
                <a16:creationId xmlns:a16="http://schemas.microsoft.com/office/drawing/2014/main" id="{286F287F-B387-DF4A-9643-071EBF9A6757}"/>
              </a:ext>
            </a:extLst>
          </p:cNvPr>
          <p:cNvPicPr>
            <a:picLocks noChangeAspect="1"/>
          </p:cNvPicPr>
          <p:nvPr/>
        </p:nvPicPr>
        <p:blipFill>
          <a:blip r:embed="rId4"/>
          <a:stretch>
            <a:fillRect/>
          </a:stretch>
        </p:blipFill>
        <p:spPr>
          <a:xfrm>
            <a:off x="69574" y="6492875"/>
            <a:ext cx="401577" cy="327818"/>
          </a:xfrm>
          <a:prstGeom prst="rect">
            <a:avLst/>
          </a:prstGeom>
        </p:spPr>
      </p:pic>
      <p:sp>
        <p:nvSpPr>
          <p:cNvPr id="7" name="TextBox 6">
            <a:extLst>
              <a:ext uri="{FF2B5EF4-FFF2-40B4-BE49-F238E27FC236}">
                <a16:creationId xmlns:a16="http://schemas.microsoft.com/office/drawing/2014/main" id="{F64D69C0-09C5-7543-868B-9BCD8D9B27CE}"/>
              </a:ext>
            </a:extLst>
          </p:cNvPr>
          <p:cNvSpPr txBox="1"/>
          <p:nvPr/>
        </p:nvSpPr>
        <p:spPr>
          <a:xfrm>
            <a:off x="446336" y="6502895"/>
            <a:ext cx="1388522"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a:t>
            </a:r>
            <a:r>
              <a:rPr lang="en-US" sz="1200" dirty="0" err="1">
                <a:latin typeface="Arial" panose="020B0604020202020204" pitchFamily="34" charset="0"/>
                <a:cs typeface="Arial" panose="020B0604020202020204" pitchFamily="34" charset="0"/>
              </a:rPr>
              <a:t>EvanPerkowski</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156353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1417</TotalTime>
  <Words>2769</Words>
  <Application>Microsoft Macintosh PowerPoint</Application>
  <PresentationFormat>Widescreen</PresentationFormat>
  <Paragraphs>305</Paragraphs>
  <Slides>31</Slides>
  <Notes>30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Office Theme</vt:lpstr>
      <vt:lpstr>Nutrient availability increases leaf nitrogen at the expense of whole plant growth in a closed canopy temperate forest</vt:lpstr>
      <vt:lpstr>Leaf nitrogen is a common surrogate for estimating leaf-level photosynthetic capacity</vt:lpstr>
      <vt:lpstr>Soil nitrogen has been shown to positively influence leaf nitrogen</vt:lpstr>
      <vt:lpstr>Soil nitrogen has been shown to positively influence leaf nitrogen</vt:lpstr>
      <vt:lpstr>However, leaf nitrogen can also be predicted independent of soil nitrogen</vt:lpstr>
      <vt:lpstr>Leaf nitrogen is likely a product of plant allocation responses to soil nitrogen and climate</vt:lpstr>
      <vt:lpstr>Yet, we do not fully understand when and where soil nitrogen impacts nitrogen allocation to leaf tissue vs. other tissues</vt:lpstr>
      <vt:lpstr>Option #1: Maintain photosynthesis with greater water-use efficiency at expense of photosynthetic nitrogen-use efficiency</vt:lpstr>
      <vt:lpstr>Option #2: Invest extra nitrogen toward whole plant growth at expense of leaf nitrogen</vt:lpstr>
      <vt:lpstr>Study Question</vt:lpstr>
      <vt:lpstr>Study system</vt:lpstr>
      <vt:lpstr>Leaf sampling</vt:lpstr>
      <vt:lpstr>Plant measurements</vt:lpstr>
      <vt:lpstr>PowerPoint Presentation</vt:lpstr>
      <vt:lpstr>Soil nitrogen availability increases leaf nitrogen</vt:lpstr>
      <vt:lpstr>Soil nitrogen availability increases photosynthetic capacity</vt:lpstr>
      <vt:lpstr>Soil nitrogen availability increases photosynthetic capacity</vt:lpstr>
      <vt:lpstr>PowerPoint Presentation</vt:lpstr>
      <vt:lpstr>Soil nitrogen availability increases photosynthetic nitrogen-use efficiency…</vt:lpstr>
      <vt:lpstr>… but not water-use efficiency</vt:lpstr>
      <vt:lpstr>If leaf nitrogen increases with increasing soil nitrogen availability, then:</vt:lpstr>
      <vt:lpstr>Soil nitrogen availability does not influence woody tissue production…</vt:lpstr>
      <vt:lpstr>… or relative growth rate</vt:lpstr>
      <vt:lpstr>Revisiting Option 1</vt:lpstr>
      <vt:lpstr>Revisiting Option 1</vt:lpstr>
      <vt:lpstr>Revisiting Option 2</vt:lpstr>
      <vt:lpstr>Revisiting Option 2</vt:lpstr>
      <vt:lpstr>Final thoughts</vt:lpstr>
      <vt:lpstr>Future and Ongoing Work</vt:lpstr>
      <vt:lpstr>Acknowledgements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Nutrient availability increases whole plant growth, but not leaf photosynthesis, in a closed canopy temperate forest</dc:title>
  <dc:creator>Perkowski, Evan A</dc:creator>
  <cp:lastModifiedBy>Perkowski, Evan A</cp:lastModifiedBy>
  <cp:revision>71</cp:revision>
  <dcterms:created xsi:type="dcterms:W3CDTF">2021-07-07T16:19:51Z</dcterms:created>
  <dcterms:modified xsi:type="dcterms:W3CDTF">2021-07-15T21:22:48Z</dcterms:modified>
</cp:coreProperties>
</file>

<file path=docProps/thumbnail.jpeg>
</file>